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72" r:id="rId2"/>
    <p:sldId id="288" r:id="rId3"/>
    <p:sldId id="289" r:id="rId4"/>
    <p:sldId id="290" r:id="rId5"/>
    <p:sldId id="291" r:id="rId6"/>
    <p:sldId id="293" r:id="rId7"/>
    <p:sldId id="260" r:id="rId8"/>
    <p:sldId id="294" r:id="rId9"/>
    <p:sldId id="295" r:id="rId10"/>
    <p:sldId id="297" r:id="rId11"/>
    <p:sldId id="296" r:id="rId12"/>
    <p:sldId id="298" r:id="rId13"/>
    <p:sldId id="299" r:id="rId14"/>
    <p:sldId id="300" r:id="rId15"/>
    <p:sldId id="302" r:id="rId16"/>
    <p:sldId id="301" r:id="rId17"/>
    <p:sldId id="303" r:id="rId18"/>
    <p:sldId id="304" r:id="rId19"/>
    <p:sldId id="305" r:id="rId20"/>
    <p:sldId id="306" r:id="rId21"/>
    <p:sldId id="307" r:id="rId22"/>
  </p:sldIdLst>
  <p:sldSz cx="12192000" cy="6858000"/>
  <p:notesSz cx="9928225" cy="6797675"/>
  <p:embeddedFontLst>
    <p:embeddedFont>
      <p:font typeface="Cambria Math" panose="02040503050406030204" pitchFamily="18" charset="0"/>
      <p:regular r:id="rId25"/>
    </p:embeddedFont>
    <p:embeddedFont>
      <p:font typeface="MS PGothic" panose="020B0600070205080204" pitchFamily="34" charset="-128"/>
      <p:regular r:id="rId26"/>
    </p:embeddedFont>
    <p:embeddedFont>
      <p:font typeface="Tahoma" panose="020B0604030504040204" pitchFamily="34" charset="0"/>
      <p:regular r:id="rId27"/>
      <p:bold r:id="rId28"/>
    </p:embeddedFont>
    <p:embeddedFont>
      <p:font typeface="KoPub돋움체 Bold" panose="00000800000000000000" pitchFamily="2" charset="-127"/>
      <p:bold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33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3A74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2172" y="1080"/>
      </p:cViewPr>
      <p:guideLst>
        <p:guide orient="horz" pos="4133"/>
        <p:guide pos="2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5E03A5-CC20-4AAB-B16B-7FCF70859E94}" type="datetimeFigureOut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61E92-2757-47C3-8495-AE3310934C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265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3697" y="1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BD9FF6-05EE-4B97-8BE7-99935373958A}" type="datetimeFigureOut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3697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05894-B37D-4B02-B6B8-8660FEC9BD6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669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9FB83-3F77-4F96-BF4B-B678692E2735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695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C56DE-3E8A-4113-9A66-5D2767933D1A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164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D2D0-427A-4860-8D90-E11C9F1BF15A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28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7DE41-A766-4BA6-A777-33B9D69AE4CB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014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BCDA6-5350-4431-8F14-F8EA35675116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131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5B694-0E90-4247-A2E5-0BF7C7558904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96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0" y="928688"/>
            <a:ext cx="5997575" cy="4619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0" y="1390650"/>
            <a:ext cx="5997575" cy="4799013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928688"/>
            <a:ext cx="6019800" cy="4619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1390650"/>
            <a:ext cx="6019800" cy="4799013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 편집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434EB-8DCF-48AE-ADD3-8F67ACA0F505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1915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63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D8BA2-1D25-46DA-AEAC-9B4688397009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726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DC296-74FE-4361-95C8-27DA03CF018D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459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B671C-B35C-4849-832F-B5E96CD0B402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791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E5016-856C-4A16-9BB6-F708F30E8B3D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520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1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-1" y="911225"/>
            <a:ext cx="12192001" cy="5594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BF867-79C5-4E1D-81CE-48927272A720}" type="datetime1">
              <a:rPr lang="ko-KR" altLang="en-US" smtClean="0"/>
              <a:t>2018-12-01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DFA21-8AA3-469A-BCF7-669E273D2A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4171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" y="0"/>
            <a:ext cx="12192000" cy="6857999"/>
          </a:xfrm>
          <a:prstGeom prst="rect">
            <a:avLst/>
          </a:prstGeom>
        </p:spPr>
      </p:pic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2324099" y="142114"/>
            <a:ext cx="9939654" cy="819150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ysClr val="window" lastClr="FFFFFF"/>
                </a:solidFill>
              </a:rPr>
              <a:t>TCP(Transmission Control Protocol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)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②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idx="1"/>
          </p:nvPr>
        </p:nvSpPr>
        <p:spPr>
          <a:xfrm>
            <a:off x="-1" y="1052578"/>
            <a:ext cx="12192001" cy="4624322"/>
          </a:xfrm>
        </p:spPr>
        <p:txBody>
          <a:bodyPr>
            <a:normAutofit/>
          </a:bodyPr>
          <a:lstStyle/>
          <a:p>
            <a:pPr marL="0" lvl="0" indent="0">
              <a:buNone/>
              <a:defRPr/>
            </a:pPr>
            <a:r>
              <a:rPr lang="en-US" altLang="ko-KR" dirty="0" smtClean="0">
                <a:solidFill>
                  <a:sysClr val="window" lastClr="FFFFFF"/>
                </a:solidFill>
              </a:rPr>
              <a:t>III. </a:t>
            </a:r>
            <a:r>
              <a:rPr lang="ko-KR" altLang="en-US" dirty="0">
                <a:solidFill>
                  <a:sysClr val="window" lastClr="FFFFFF"/>
                </a:solidFill>
              </a:rPr>
              <a:t>트랜스포트 계층</a:t>
            </a:r>
            <a:endParaRPr lang="en-US" altLang="ko-KR" dirty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 smtClean="0">
                <a:solidFill>
                  <a:sysClr val="window" lastClr="FFFFFF"/>
                </a:solidFill>
              </a:rPr>
              <a:t>	5</a:t>
            </a:r>
            <a:r>
              <a:rPr lang="en-US" altLang="ko-KR" dirty="0">
                <a:solidFill>
                  <a:sysClr val="window" lastClr="FFFFFF"/>
                </a:solidFill>
              </a:rPr>
              <a:t>. </a:t>
            </a:r>
            <a:r>
              <a:rPr lang="ko-KR" altLang="en-US" dirty="0" err="1">
                <a:solidFill>
                  <a:sysClr val="window" lastClr="FFFFFF"/>
                </a:solidFill>
              </a:rPr>
              <a:t>연결지향형</a:t>
            </a:r>
            <a:r>
              <a:rPr lang="ko-KR" altLang="en-US" dirty="0">
                <a:solidFill>
                  <a:sysClr val="window" lastClr="FFFFFF"/>
                </a:solidFill>
              </a:rPr>
              <a:t> 트랜스포트</a:t>
            </a:r>
            <a:r>
              <a:rPr lang="en-US" altLang="ko-KR" dirty="0">
                <a:solidFill>
                  <a:sysClr val="window" lastClr="FFFFFF"/>
                </a:solidFill>
              </a:rPr>
              <a:t>: TCP</a:t>
            </a:r>
            <a:endParaRPr lang="ko-KR" altLang="en-US" dirty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	(5)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흐름 제어</a:t>
            </a:r>
            <a:endParaRPr lang="en-US" altLang="ko-KR" dirty="0" smtClean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	(6)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연결 관리</a:t>
            </a:r>
            <a:endParaRPr lang="en-US" altLang="ko-KR" dirty="0" smtClean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6.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혼잡 제어의 원리</a:t>
            </a:r>
            <a:endParaRPr lang="en-US" altLang="ko-KR" dirty="0" smtClean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	(2)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혼잡 제어에 대한 접근법</a:t>
            </a:r>
            <a:endParaRPr lang="en-US" altLang="ko-KR" dirty="0" smtClean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7. TCP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혼잡 제어</a:t>
            </a:r>
            <a:endParaRPr lang="en-US" altLang="ko-KR" dirty="0" smtClean="0">
              <a:solidFill>
                <a:sysClr val="window" lastClr="FFFFFF"/>
              </a:solidFill>
            </a:endParaRPr>
          </a:p>
          <a:p>
            <a:pPr marL="0" lvl="0" indent="0">
              <a:buNone/>
              <a:defRPr/>
            </a:pPr>
            <a:r>
              <a:rPr lang="en-US" altLang="ko-KR" dirty="0">
                <a:solidFill>
                  <a:sysClr val="window" lastClr="FFFFFF"/>
                </a:solidFill>
              </a:rPr>
              <a:t>	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	</a:t>
            </a:r>
            <a:endParaRPr lang="en-US" altLang="ko-KR" dirty="0">
              <a:solidFill>
                <a:sysClr val="window" lastClr="FFFFFF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B83B2A8-4A82-4D10-AC99-A7F41AB6D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3" y="266960"/>
            <a:ext cx="1776055" cy="6689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348139">
            <a:off x="128665" y="346738"/>
            <a:ext cx="1734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컴퓨터 네트워킹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 rot="21281330">
            <a:off x="62334" y="65558"/>
            <a:ext cx="1259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 Bold"/>
                <a:ea typeface="KoPub돋움체 Bold"/>
                <a:cs typeface="+mn-cs"/>
              </a:rPr>
              <a:t>2018.2.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pic>
        <p:nvPicPr>
          <p:cNvPr id="19" name="Picture 2" descr="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75" y="6368346"/>
            <a:ext cx="1216025" cy="37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제목 4"/>
          <p:cNvSpPr txBox="1">
            <a:spLocks/>
          </p:cNvSpPr>
          <p:nvPr/>
        </p:nvSpPr>
        <p:spPr>
          <a:xfrm>
            <a:off x="-36305" y="1887571"/>
            <a:ext cx="12192000" cy="81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KoPub돋움체 Bold"/>
              <a:ea typeface="KoPub돋움체 Bold"/>
              <a:cs typeface="+mj-cs"/>
            </a:endParaRPr>
          </a:p>
        </p:txBody>
      </p:sp>
      <p:sp>
        <p:nvSpPr>
          <p:cNvPr id="30" name="내용 개체 틀 5"/>
          <p:cNvSpPr txBox="1">
            <a:spLocks/>
          </p:cNvSpPr>
          <p:nvPr/>
        </p:nvSpPr>
        <p:spPr>
          <a:xfrm>
            <a:off x="117475" y="3695766"/>
            <a:ext cx="6102671" cy="2554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32" name="곱셈 기호 31"/>
          <p:cNvSpPr/>
          <p:nvPr/>
        </p:nvSpPr>
        <p:spPr>
          <a:xfrm>
            <a:off x="1844901" y="284433"/>
            <a:ext cx="553911" cy="553911"/>
          </a:xfrm>
          <a:prstGeom prst="mathMultiply">
            <a:avLst>
              <a:gd name="adj1" fmla="val 7144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Bold"/>
              <a:ea typeface="KoPub돋움체 Bold"/>
              <a:cs typeface="+mn-cs"/>
            </a:endParaRPr>
          </a:p>
        </p:txBody>
      </p:sp>
      <p:sp>
        <p:nvSpPr>
          <p:cNvPr id="13" name="부제목 2"/>
          <p:cNvSpPr txBox="1">
            <a:spLocks/>
          </p:cNvSpPr>
          <p:nvPr/>
        </p:nvSpPr>
        <p:spPr>
          <a:xfrm>
            <a:off x="8832688" y="6376028"/>
            <a:ext cx="3323007" cy="51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sz="2000" dirty="0">
                <a:solidFill>
                  <a:prstClr val="white"/>
                </a:solidFill>
              </a:rPr>
              <a:t>김예찬 </a:t>
            </a:r>
            <a:r>
              <a:rPr lang="en-US" altLang="ko-KR" sz="1400" dirty="0">
                <a:solidFill>
                  <a:prstClr val="white"/>
                </a:solidFill>
              </a:rPr>
              <a:t>(think.computer@jejunu.ac.kr)</a:t>
            </a:r>
            <a:endParaRPr lang="ko-KR" altLang="en-US" sz="1400" dirty="0">
              <a:solidFill>
                <a:prstClr val="white"/>
              </a:solidFill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ko-KR" dirty="0" smtClean="0">
              <a:solidFill>
                <a:sysClr val="window" lastClr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299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ysClr val="window" lastClr="FFFFFF"/>
                </a:solidFill>
              </a:rPr>
              <a:t>혼잡 </a:t>
            </a:r>
            <a:r>
              <a:rPr lang="ko-KR" altLang="en-US" dirty="0">
                <a:solidFill>
                  <a:sysClr val="window" lastClr="FFFFFF"/>
                </a:solidFill>
              </a:rPr>
              <a:t>제어에 대한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접근법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12192001" cy="5594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u="sng" dirty="0" smtClean="0"/>
              <a:t>Goal :</a:t>
            </a:r>
          </a:p>
          <a:p>
            <a:r>
              <a:rPr lang="en-US" altLang="ko-KR" sz="3200" dirty="0" smtClean="0"/>
              <a:t>Congestion Collapse</a:t>
            </a:r>
            <a:r>
              <a:rPr lang="ko-KR" altLang="en-US" sz="3200" dirty="0" smtClean="0"/>
              <a:t>가 무엇인지 안다</a:t>
            </a:r>
            <a:r>
              <a:rPr lang="en-US" altLang="ko-KR" sz="3200" dirty="0" smtClean="0"/>
              <a:t>.</a:t>
            </a:r>
          </a:p>
          <a:p>
            <a:r>
              <a:rPr lang="ko-KR" altLang="en-US" sz="3200" dirty="0" smtClean="0"/>
              <a:t>혼잡 제어와 흐름 제어를 비교 설명할 수 있다</a:t>
            </a:r>
            <a:r>
              <a:rPr lang="en-US" altLang="ko-KR" sz="3200" dirty="0" smtClean="0"/>
              <a:t>.</a:t>
            </a:r>
          </a:p>
          <a:p>
            <a:r>
              <a:rPr lang="en-US" altLang="ko-KR" sz="3200" dirty="0" smtClean="0"/>
              <a:t>AIMD </a:t>
            </a:r>
            <a:r>
              <a:rPr lang="ko-KR" altLang="en-US" sz="3200" dirty="0" smtClean="0"/>
              <a:t>혼잡 제어 접근법을 설명할 수 있다</a:t>
            </a:r>
            <a:r>
              <a:rPr lang="en-US" altLang="ko-KR" sz="3200" dirty="0" smtClean="0"/>
              <a:t>.</a:t>
            </a:r>
          </a:p>
          <a:p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2" y="3563956"/>
            <a:ext cx="3738548" cy="303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3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Congestion Collapse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7404101" cy="5594350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부하</a:t>
            </a:r>
            <a:r>
              <a:rPr lang="en-US" altLang="ko-KR" sz="3200" dirty="0" smtClean="0"/>
              <a:t>(</a:t>
            </a:r>
            <a:r>
              <a:rPr lang="ko-KR" altLang="en-US" sz="3200" dirty="0" smtClean="0"/>
              <a:t>트래픽</a:t>
            </a:r>
            <a:r>
              <a:rPr lang="en-US" altLang="ko-KR" sz="3200" dirty="0" smtClean="0"/>
              <a:t>)</a:t>
            </a:r>
            <a:r>
              <a:rPr lang="ko-KR" altLang="en-US" sz="3200" dirty="0" smtClean="0"/>
              <a:t>가 많아지면</a:t>
            </a:r>
            <a:r>
              <a:rPr lang="en-US" altLang="ko-KR" sz="3200" dirty="0" smtClean="0"/>
              <a:t>, 			     </a:t>
            </a:r>
            <a:r>
              <a:rPr lang="ko-KR" altLang="en-US" sz="3200" dirty="0" smtClean="0"/>
              <a:t>실제 네트워크의 실 전송 용량은 </a:t>
            </a:r>
            <a:r>
              <a:rPr lang="en-US" altLang="ko-KR" sz="3200" dirty="0" smtClean="0"/>
              <a:t>0</a:t>
            </a:r>
            <a:r>
              <a:rPr lang="ko-KR" altLang="en-US" sz="3200" dirty="0" smtClean="0"/>
              <a:t>이 된다</a:t>
            </a:r>
            <a:r>
              <a:rPr lang="en-US" altLang="ko-KR" sz="3200" dirty="0" smtClean="0"/>
              <a:t>.</a:t>
            </a:r>
          </a:p>
          <a:p>
            <a:pPr lvl="1"/>
            <a:r>
              <a:rPr lang="ko-KR" altLang="en-US" sz="2800" dirty="0" smtClean="0"/>
              <a:t>쉽게 </a:t>
            </a:r>
            <a:r>
              <a:rPr lang="en-US" altLang="ko-KR" sz="2800" dirty="0" smtClean="0"/>
              <a:t>“</a:t>
            </a:r>
            <a:r>
              <a:rPr lang="ko-KR" altLang="en-US" sz="2800" dirty="0" smtClean="0"/>
              <a:t>연휴 날 꽉 막힌 고속도로</a:t>
            </a:r>
            <a:r>
              <a:rPr lang="en-US" altLang="ko-KR" sz="2800" dirty="0" smtClean="0"/>
              <a:t>”</a:t>
            </a:r>
            <a:r>
              <a:rPr lang="ko-KR" altLang="en-US" sz="2800" dirty="0" smtClean="0"/>
              <a:t>를 떠올려라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endParaRPr lang="en-US" altLang="ko-KR" sz="3200" dirty="0" smtClean="0"/>
          </a:p>
          <a:p>
            <a:r>
              <a:rPr lang="ko-KR" altLang="en-US" sz="3200" dirty="0" smtClean="0">
                <a:solidFill>
                  <a:srgbClr val="FFC000"/>
                </a:solidFill>
              </a:rPr>
              <a:t>혼잡</a:t>
            </a:r>
            <a:r>
              <a:rPr lang="en-US" altLang="ko-KR" sz="3200" dirty="0" smtClean="0">
                <a:solidFill>
                  <a:srgbClr val="FFC000"/>
                </a:solidFill>
              </a:rPr>
              <a:t>(Congestion)</a:t>
            </a:r>
            <a:r>
              <a:rPr lang="ko-KR" altLang="en-US" sz="3200" dirty="0" smtClean="0"/>
              <a:t>의 정의</a:t>
            </a:r>
            <a:endParaRPr lang="en-US" altLang="ko-KR" sz="3200" dirty="0" smtClean="0"/>
          </a:p>
          <a:p>
            <a:pPr lvl="1"/>
            <a:r>
              <a:rPr lang="ko-KR" altLang="en-US" sz="2800" dirty="0" smtClean="0">
                <a:solidFill>
                  <a:srgbClr val="00FFFF"/>
                </a:solidFill>
              </a:rPr>
              <a:t>너무 많은 노드들</a:t>
            </a:r>
            <a:r>
              <a:rPr lang="ko-KR" altLang="en-US" sz="2800" dirty="0" smtClean="0"/>
              <a:t>이 너무 많은 데이터를        너무 빨리 전송하여 네트워크가 이를 처리하기      곤란한 상태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ko-KR" altLang="en-US" sz="2800" dirty="0" smtClean="0"/>
              <a:t>비교</a:t>
            </a:r>
            <a:endParaRPr lang="en-US" altLang="ko-KR" sz="2800" dirty="0" smtClean="0"/>
          </a:p>
          <a:p>
            <a:pPr lvl="2"/>
            <a:r>
              <a:rPr lang="ko-KR" altLang="en-US" sz="2400" dirty="0" smtClean="0"/>
              <a:t>흐름 제어에서는 </a:t>
            </a:r>
            <a:r>
              <a:rPr lang="en-US" altLang="ko-KR" sz="2400" dirty="0" smtClean="0"/>
              <a:t>End-to-End(Point-to-Point) </a:t>
            </a:r>
            <a:r>
              <a:rPr lang="ko-KR" altLang="en-US" sz="2400" dirty="0" smtClean="0"/>
              <a:t>간의 이슈</a:t>
            </a:r>
            <a:r>
              <a:rPr lang="en-US" altLang="ko-KR" sz="2400" dirty="0" smtClean="0"/>
              <a:t>.</a:t>
            </a:r>
          </a:p>
          <a:p>
            <a:pPr lvl="2"/>
            <a:r>
              <a:rPr lang="ko-KR" altLang="en-US" sz="2400" dirty="0" smtClean="0"/>
              <a:t>혼잡 제어에서는 </a:t>
            </a:r>
            <a:r>
              <a:rPr lang="en-US" altLang="ko-KR" sz="2400" dirty="0" smtClean="0">
                <a:solidFill>
                  <a:srgbClr val="00FFFF"/>
                </a:solidFill>
              </a:rPr>
              <a:t>Global</a:t>
            </a:r>
            <a:r>
              <a:rPr lang="ko-KR" altLang="en-US" sz="2400" dirty="0" smtClean="0">
                <a:solidFill>
                  <a:srgbClr val="00FFFF"/>
                </a:solidFill>
              </a:rPr>
              <a:t>한 이슈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2801" y="3708400"/>
            <a:ext cx="3614056" cy="285504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63543" y="0"/>
            <a:ext cx="4528457" cy="35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3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혼잡 제어에 대한 접근법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u="sng" dirty="0" smtClean="0"/>
              <a:t>End-to-end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접근법</a:t>
            </a:r>
            <a:endParaRPr lang="en-US" altLang="ko-KR" sz="3200" dirty="0" smtClean="0"/>
          </a:p>
          <a:p>
            <a:pPr lvl="1"/>
            <a:r>
              <a:rPr lang="en-US" altLang="ko-KR" sz="2800" dirty="0" smtClean="0"/>
              <a:t>Congestion</a:t>
            </a:r>
            <a:r>
              <a:rPr lang="ko-KR" altLang="en-US" sz="2800" dirty="0" smtClean="0"/>
              <a:t>은 각 노드</a:t>
            </a:r>
            <a:r>
              <a:rPr lang="en-US" altLang="ko-KR" sz="2800" dirty="0" smtClean="0"/>
              <a:t>(point)</a:t>
            </a:r>
            <a:r>
              <a:rPr lang="ko-KR" altLang="en-US" sz="2800" dirty="0" smtClean="0"/>
              <a:t>가 근시안적으로 판단하여 해결한다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ko-KR" altLang="en-US" sz="2800" dirty="0" smtClean="0"/>
              <a:t>일반적으로 </a:t>
            </a:r>
            <a:r>
              <a:rPr lang="en-US" altLang="ko-KR" sz="2800" dirty="0" smtClean="0"/>
              <a:t>TCP </a:t>
            </a:r>
            <a:r>
              <a:rPr lang="ko-KR" altLang="en-US" sz="2800" dirty="0" smtClean="0"/>
              <a:t>등은 이 방식을 취한다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endParaRPr lang="en-US" altLang="ko-KR" sz="3200" dirty="0" smtClean="0"/>
          </a:p>
          <a:p>
            <a:r>
              <a:rPr lang="en-US" altLang="ko-KR" sz="3200" dirty="0" smtClean="0"/>
              <a:t>Network-assisted </a:t>
            </a:r>
            <a:r>
              <a:rPr lang="ko-KR" altLang="en-US" sz="3200" dirty="0" smtClean="0"/>
              <a:t>접근법</a:t>
            </a:r>
            <a:endParaRPr lang="en-US" altLang="ko-KR" sz="3200" dirty="0" smtClean="0"/>
          </a:p>
          <a:p>
            <a:pPr lvl="1"/>
            <a:r>
              <a:rPr lang="ko-KR" altLang="en-US" sz="2800" dirty="0" smtClean="0"/>
              <a:t>라우터 등이 각 종단 시스템</a:t>
            </a:r>
            <a:r>
              <a:rPr lang="en-US" altLang="ko-KR" sz="2800" dirty="0" smtClean="0"/>
              <a:t>(end system)</a:t>
            </a:r>
            <a:r>
              <a:rPr lang="ko-KR" altLang="en-US" sz="2800" dirty="0" smtClean="0"/>
              <a:t>에게 피드백을 제공한다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ko-KR" altLang="en-US" sz="2800" dirty="0" smtClean="0"/>
              <a:t>비용 측면에서 비효율적이다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ko-KR" altLang="en-US" sz="2800" dirty="0" smtClean="0"/>
              <a:t>명시적 혼잡 제어 관련</a:t>
            </a:r>
            <a:r>
              <a:rPr lang="en-US" altLang="ko-KR" sz="2800" dirty="0" smtClean="0"/>
              <a:t>.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544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AIMD </a:t>
            </a:r>
            <a:r>
              <a:rPr lang="ko-KR" altLang="en-US" dirty="0" smtClean="0"/>
              <a:t>접근법 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4"/>
            <a:ext cx="12192001" cy="5946775"/>
          </a:xfrm>
        </p:spPr>
        <p:txBody>
          <a:bodyPr/>
          <a:lstStyle/>
          <a:p>
            <a:pPr marL="0" indent="0">
              <a:buNone/>
            </a:pPr>
            <a:r>
              <a:rPr lang="en-US" altLang="ko-KR" u="sng" dirty="0" smtClean="0"/>
              <a:t>A</a:t>
            </a:r>
            <a:r>
              <a:rPr lang="en-US" altLang="ko-KR" dirty="0" smtClean="0"/>
              <a:t>dditive </a:t>
            </a:r>
            <a:r>
              <a:rPr lang="en-US" altLang="ko-KR" u="sng" dirty="0" smtClean="0"/>
              <a:t>I</a:t>
            </a:r>
            <a:r>
              <a:rPr lang="en-US" altLang="ko-KR" dirty="0" smtClean="0"/>
              <a:t>ncrease</a:t>
            </a:r>
          </a:p>
          <a:p>
            <a:pPr marL="0" indent="0">
              <a:buNone/>
            </a:pPr>
            <a:r>
              <a:rPr lang="en-US" altLang="ko-KR" u="sng" dirty="0" smtClean="0"/>
              <a:t>M</a:t>
            </a:r>
            <a:r>
              <a:rPr lang="en-US" altLang="ko-KR" dirty="0" smtClean="0"/>
              <a:t>ultiplicative </a:t>
            </a:r>
            <a:r>
              <a:rPr lang="en-US" altLang="ko-KR" u="sng" dirty="0" smtClean="0"/>
              <a:t>D</a:t>
            </a:r>
            <a:r>
              <a:rPr lang="en-US" altLang="ko-KR" dirty="0" smtClean="0"/>
              <a:t>ecrease</a:t>
            </a:r>
          </a:p>
          <a:p>
            <a:pPr marL="0" indent="0">
              <a:buNone/>
            </a:pPr>
            <a:r>
              <a:rPr lang="en-US" altLang="ko-KR" dirty="0" smtClean="0"/>
              <a:t>:  </a:t>
            </a:r>
            <a:r>
              <a:rPr lang="ko-KR" altLang="en-US" dirty="0" smtClean="0"/>
              <a:t>혼잡 윈도우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cwnd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크기를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AIMD </a:t>
            </a:r>
            <a:r>
              <a:rPr lang="ko-KR" altLang="en-US" dirty="0" smtClean="0"/>
              <a:t>식으로 증감시킨다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smtClean="0"/>
              <a:t>if </a:t>
            </a:r>
            <a:r>
              <a:rPr lang="ko-KR" altLang="en-US" sz="2400" dirty="0" smtClean="0"/>
              <a:t>혼잡 윈도우 크기 증가 </a:t>
            </a:r>
            <a:r>
              <a:rPr lang="en-US" altLang="ko-KR" sz="2400" dirty="0" smtClean="0"/>
              <a:t>: </a:t>
            </a:r>
            <a:r>
              <a:rPr lang="ko-KR" altLang="en-US" sz="2400" dirty="0" smtClean="0">
                <a:solidFill>
                  <a:srgbClr val="FFC000"/>
                </a:solidFill>
              </a:rPr>
              <a:t>전송률을 높인다</a:t>
            </a:r>
            <a:r>
              <a:rPr lang="ko-KR" altLang="en-US" sz="2400" dirty="0" smtClean="0"/>
              <a:t>는 의미</a:t>
            </a:r>
            <a:r>
              <a:rPr lang="en-US" altLang="ko-KR" sz="2400" dirty="0" smtClean="0"/>
              <a:t>.</a:t>
            </a:r>
          </a:p>
          <a:p>
            <a:pPr marL="0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err="1" smtClean="0"/>
              <a:t>elif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혼잡 윈도우 크기 감소 </a:t>
            </a:r>
            <a:r>
              <a:rPr lang="en-US" altLang="ko-KR" sz="2400" dirty="0" smtClean="0"/>
              <a:t>: </a:t>
            </a:r>
            <a:r>
              <a:rPr lang="ko-KR" altLang="en-US" sz="2400" dirty="0" smtClean="0">
                <a:solidFill>
                  <a:srgbClr val="92D050"/>
                </a:solidFill>
              </a:rPr>
              <a:t>전송률을 낮춘다</a:t>
            </a:r>
            <a:r>
              <a:rPr lang="ko-KR" altLang="en-US" sz="2400" dirty="0" smtClean="0"/>
              <a:t>는 의미</a:t>
            </a:r>
            <a:r>
              <a:rPr lang="en-US" altLang="ko-KR" sz="2400" dirty="0" smtClean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혼잡 윈도우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cwnd</a:t>
            </a:r>
            <a:r>
              <a:rPr lang="en-US" altLang="ko-KR" dirty="0" smtClean="0"/>
              <a:t>)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</a:p>
          <a:p>
            <a:pPr marL="457200" lvl="1" indent="0">
              <a:buNone/>
            </a:pPr>
            <a:r>
              <a:rPr lang="ko-KR" altLang="en-US" dirty="0" smtClean="0"/>
              <a:t>송신자가 네트워크로 트래픽을 전송할 수 있는 비율을 제한하기 위해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사용되는 추가적인 변수</a:t>
            </a:r>
            <a:r>
              <a:rPr lang="en-US" altLang="ko-KR" dirty="0" smtClean="0"/>
              <a:t>.</a:t>
            </a:r>
          </a:p>
          <a:p>
            <a:pPr marL="457200" lvl="1" indent="0">
              <a:buNone/>
            </a:pPr>
            <a:r>
              <a:rPr lang="en-US" altLang="ko-KR" dirty="0" smtClean="0"/>
              <a:t>(</a:t>
            </a:r>
            <a:r>
              <a:rPr lang="ko-KR" altLang="en-US" dirty="0" smtClean="0"/>
              <a:t>시간에 따라 크기가 동적</a:t>
            </a:r>
            <a:r>
              <a:rPr lang="en-US" altLang="ko-KR" dirty="0" smtClean="0"/>
              <a:t>.)</a:t>
            </a:r>
            <a:endParaRPr lang="en-US" altLang="ko-KR" dirty="0"/>
          </a:p>
          <a:p>
            <a:pPr marL="457200" lvl="1" indent="0">
              <a:buNone/>
            </a:pPr>
            <a:r>
              <a:rPr lang="ko-KR" altLang="en-US" sz="2800" dirty="0" smtClean="0">
                <a:solidFill>
                  <a:srgbClr val="92D050"/>
                </a:solidFill>
              </a:rPr>
              <a:t>호스트가 </a:t>
            </a:r>
            <a:r>
              <a:rPr lang="en-US" altLang="ko-KR" sz="2800" dirty="0" smtClean="0">
                <a:solidFill>
                  <a:srgbClr val="92D050"/>
                </a:solidFill>
              </a:rPr>
              <a:t>Congestion</a:t>
            </a:r>
            <a:r>
              <a:rPr lang="ko-KR" altLang="en-US" sz="2800" dirty="0" smtClean="0">
                <a:solidFill>
                  <a:srgbClr val="92D050"/>
                </a:solidFill>
              </a:rPr>
              <a:t>을 일으키지 않는 한도</a:t>
            </a:r>
            <a:r>
              <a:rPr lang="ko-KR" altLang="en-US" sz="2800" dirty="0" smtClean="0"/>
              <a:t>에서 </a:t>
            </a:r>
            <a:r>
              <a:rPr lang="ko-KR" altLang="en-US" sz="2800" u="sng" dirty="0" smtClean="0"/>
              <a:t>최대한 한꺼번에 </a:t>
            </a:r>
            <a:r>
              <a:rPr lang="ko-KR" altLang="en-US" sz="2800" u="sng" dirty="0" err="1" smtClean="0"/>
              <a:t>확인응답을</a:t>
            </a:r>
            <a:r>
              <a:rPr lang="ko-KR" altLang="en-US" sz="2800" u="sng" dirty="0" smtClean="0"/>
              <a:t>    받지 않고 보낼 수 있는 데이터의 양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7074807" y="306388"/>
            <a:ext cx="68580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6" name="Text Box 12"/>
          <p:cNvSpPr txBox="1">
            <a:spLocks noChangeArrowheads="1"/>
          </p:cNvSpPr>
          <p:nvPr/>
        </p:nvSpPr>
        <p:spPr bwMode="auto">
          <a:xfrm rot="16200000">
            <a:off x="5453920" y="1429078"/>
            <a:ext cx="2111475" cy="52322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b="1" dirty="0" err="1">
                <a:latin typeface="+mn-ea"/>
                <a:ea typeface="+mn-ea"/>
              </a:rPr>
              <a:t>cwnd</a:t>
            </a:r>
            <a:r>
              <a:rPr lang="en-US" altLang="ko-KR" sz="1400" b="1" dirty="0">
                <a:latin typeface="+mn-ea"/>
                <a:ea typeface="+mn-ea"/>
              </a:rPr>
              <a:t>:</a:t>
            </a:r>
            <a:r>
              <a:rPr lang="en-US" altLang="ko-KR" sz="1400" dirty="0">
                <a:latin typeface="+mn-ea"/>
                <a:ea typeface="+mn-ea"/>
              </a:rPr>
              <a:t> TCP sender 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congestion window size</a:t>
            </a:r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>
            <a:off x="6916057" y="2797175"/>
            <a:ext cx="41433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8" name="Line 18"/>
          <p:cNvSpPr>
            <a:spLocks noChangeShapeType="1"/>
          </p:cNvSpPr>
          <p:nvPr/>
        </p:nvSpPr>
        <p:spPr bwMode="auto">
          <a:xfrm>
            <a:off x="6904945" y="382588"/>
            <a:ext cx="0" cy="241617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9" name="Line 19"/>
          <p:cNvSpPr>
            <a:spLocks noChangeShapeType="1"/>
          </p:cNvSpPr>
          <p:nvPr/>
        </p:nvSpPr>
        <p:spPr bwMode="auto">
          <a:xfrm flipV="1">
            <a:off x="6916057" y="1500188"/>
            <a:ext cx="169863" cy="1698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0" name="Line 20"/>
          <p:cNvSpPr>
            <a:spLocks noChangeShapeType="1"/>
          </p:cNvSpPr>
          <p:nvPr/>
        </p:nvSpPr>
        <p:spPr bwMode="auto">
          <a:xfrm>
            <a:off x="7097032" y="1489075"/>
            <a:ext cx="0" cy="6429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Line 21"/>
          <p:cNvSpPr>
            <a:spLocks noChangeShapeType="1"/>
          </p:cNvSpPr>
          <p:nvPr/>
        </p:nvSpPr>
        <p:spPr bwMode="auto">
          <a:xfrm flipV="1">
            <a:off x="7085920" y="1173163"/>
            <a:ext cx="982662" cy="9810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8057470" y="1174750"/>
            <a:ext cx="0" cy="80168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13" name="Group 38"/>
          <p:cNvGrpSpPr>
            <a:grpSpLocks/>
          </p:cNvGrpSpPr>
          <p:nvPr/>
        </p:nvGrpSpPr>
        <p:grpSpPr bwMode="auto">
          <a:xfrm>
            <a:off x="8049532" y="1049338"/>
            <a:ext cx="3040063" cy="1106487"/>
            <a:chOff x="2720" y="2730"/>
            <a:chExt cx="1915" cy="697"/>
          </a:xfrm>
        </p:grpSpPr>
        <p:sp>
          <p:nvSpPr>
            <p:cNvPr id="14" name="Line 23"/>
            <p:cNvSpPr>
              <a:spLocks noChangeShapeType="1"/>
            </p:cNvSpPr>
            <p:nvPr/>
          </p:nvSpPr>
          <p:spPr bwMode="auto">
            <a:xfrm flipV="1">
              <a:off x="2720" y="2996"/>
              <a:ext cx="331" cy="33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grpSp>
          <p:nvGrpSpPr>
            <p:cNvPr id="15" name="Group 37"/>
            <p:cNvGrpSpPr>
              <a:grpSpLocks/>
            </p:cNvGrpSpPr>
            <p:nvPr/>
          </p:nvGrpSpPr>
          <p:grpSpPr bwMode="auto">
            <a:xfrm>
              <a:off x="3051" y="2730"/>
              <a:ext cx="1584" cy="697"/>
              <a:chOff x="3051" y="2730"/>
              <a:chExt cx="1584" cy="697"/>
            </a:xfrm>
          </p:grpSpPr>
          <p:sp>
            <p:nvSpPr>
              <p:cNvPr id="16" name="Line 24"/>
              <p:cNvSpPr>
                <a:spLocks noChangeShapeType="1"/>
              </p:cNvSpPr>
              <p:nvPr/>
            </p:nvSpPr>
            <p:spPr bwMode="auto">
              <a:xfrm>
                <a:off x="3051" y="2993"/>
                <a:ext cx="0" cy="43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17" name="Line 25"/>
              <p:cNvSpPr>
                <a:spLocks noChangeShapeType="1"/>
              </p:cNvSpPr>
              <p:nvPr/>
            </p:nvSpPr>
            <p:spPr bwMode="auto">
              <a:xfrm flipV="1">
                <a:off x="3058" y="2795"/>
                <a:ext cx="611" cy="61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18" name="Line 26"/>
              <p:cNvSpPr>
                <a:spLocks noChangeShapeType="1"/>
              </p:cNvSpPr>
              <p:nvPr/>
            </p:nvSpPr>
            <p:spPr bwMode="auto">
              <a:xfrm>
                <a:off x="3666" y="2795"/>
                <a:ext cx="7" cy="52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19" name="Line 29"/>
              <p:cNvSpPr>
                <a:spLocks noChangeShapeType="1"/>
              </p:cNvSpPr>
              <p:nvPr/>
            </p:nvSpPr>
            <p:spPr bwMode="auto">
              <a:xfrm flipV="1">
                <a:off x="3669" y="2898"/>
                <a:ext cx="420" cy="4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20" name="Line 30"/>
              <p:cNvSpPr>
                <a:spLocks noChangeShapeType="1"/>
              </p:cNvSpPr>
              <p:nvPr/>
            </p:nvSpPr>
            <p:spPr bwMode="auto">
              <a:xfrm>
                <a:off x="4089" y="2889"/>
                <a:ext cx="0" cy="471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21" name="Line 31"/>
              <p:cNvSpPr>
                <a:spLocks noChangeShapeType="1"/>
              </p:cNvSpPr>
              <p:nvPr/>
            </p:nvSpPr>
            <p:spPr bwMode="auto">
              <a:xfrm flipV="1">
                <a:off x="4083" y="2730"/>
                <a:ext cx="552" cy="639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</p:grpSp>
      </p:grpSp>
      <p:sp>
        <p:nvSpPr>
          <p:cNvPr id="22" name="Text Box 32"/>
          <p:cNvSpPr txBox="1">
            <a:spLocks noChangeArrowheads="1"/>
          </p:cNvSpPr>
          <p:nvPr/>
        </p:nvSpPr>
        <p:spPr bwMode="auto">
          <a:xfrm>
            <a:off x="7814582" y="269875"/>
            <a:ext cx="426700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u="sng" dirty="0" smtClean="0">
                <a:solidFill>
                  <a:srgbClr val="FFC000"/>
                </a:solidFill>
                <a:latin typeface="+mn-ea"/>
                <a:ea typeface="+mn-ea"/>
              </a:rPr>
              <a:t>1 MSS</a:t>
            </a:r>
            <a:r>
              <a:rPr lang="ko-KR" altLang="en-US" sz="1600" dirty="0" smtClean="0">
                <a:solidFill>
                  <a:srgbClr val="FFC000"/>
                </a:solidFill>
                <a:latin typeface="+mn-ea"/>
                <a:ea typeface="+mn-ea"/>
              </a:rPr>
              <a:t>씩 윈도우 크기 증가</a:t>
            </a:r>
            <a:r>
              <a:rPr lang="en-US" altLang="ko-KR" sz="1600" dirty="0" smtClean="0">
                <a:solidFill>
                  <a:srgbClr val="FFC000"/>
                </a:solidFill>
                <a:latin typeface="+mn-ea"/>
                <a:ea typeface="+mn-ea"/>
              </a:rPr>
              <a:t> </a:t>
            </a:r>
            <a:r>
              <a:rPr lang="en-US" altLang="ko-KR" sz="1600" dirty="0" smtClean="0">
                <a:latin typeface="+mn-ea"/>
                <a:ea typeface="+mn-ea"/>
              </a:rPr>
              <a:t>…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 smtClean="0">
                <a:solidFill>
                  <a:srgbClr val="92D050"/>
                </a:solidFill>
                <a:latin typeface="+mn-ea"/>
                <a:ea typeface="+mn-ea"/>
              </a:rPr>
              <a:t>…. </a:t>
            </a:r>
            <a:r>
              <a:rPr lang="ko-KR" altLang="en-US" sz="1600" dirty="0" smtClean="0">
                <a:solidFill>
                  <a:srgbClr val="92D050"/>
                </a:solidFill>
                <a:latin typeface="+mn-ea"/>
                <a:ea typeface="+mn-ea"/>
              </a:rPr>
              <a:t>단</a:t>
            </a:r>
            <a:r>
              <a:rPr lang="en-US" altLang="ko-KR" sz="1600" dirty="0" smtClean="0">
                <a:solidFill>
                  <a:srgbClr val="92D050"/>
                </a:solidFill>
                <a:latin typeface="+mn-ea"/>
                <a:ea typeface="+mn-ea"/>
              </a:rPr>
              <a:t>, </a:t>
            </a:r>
            <a:r>
              <a:rPr lang="en-US" altLang="ko-KR" sz="1600" u="sng" dirty="0" smtClean="0">
                <a:solidFill>
                  <a:srgbClr val="92D050"/>
                </a:solidFill>
                <a:latin typeface="+mn-ea"/>
                <a:ea typeface="+mn-ea"/>
              </a:rPr>
              <a:t>Loss</a:t>
            </a:r>
            <a:r>
              <a:rPr lang="en-US" altLang="ko-KR" sz="1600" dirty="0" smtClean="0">
                <a:solidFill>
                  <a:srgbClr val="92D050"/>
                </a:solidFill>
                <a:latin typeface="+mn-ea"/>
                <a:ea typeface="+mn-ea"/>
              </a:rPr>
              <a:t> </a:t>
            </a:r>
            <a:r>
              <a:rPr lang="ko-KR" altLang="en-US" sz="1600" dirty="0" smtClean="0">
                <a:solidFill>
                  <a:srgbClr val="92D050"/>
                </a:solidFill>
                <a:latin typeface="+mn-ea"/>
                <a:ea typeface="+mn-ea"/>
              </a:rPr>
              <a:t>발생 시 윈도우 크기를 절반으로 감소</a:t>
            </a:r>
            <a:endParaRPr lang="en-US" altLang="ko-KR" sz="1600" dirty="0">
              <a:solidFill>
                <a:srgbClr val="92D050"/>
              </a:solidFill>
              <a:latin typeface="+mn-ea"/>
              <a:ea typeface="+mn-ea"/>
            </a:endParaRPr>
          </a:p>
        </p:txBody>
      </p:sp>
      <p:sp>
        <p:nvSpPr>
          <p:cNvPr id="23" name="Freeform 33"/>
          <p:cNvSpPr>
            <a:spLocks/>
          </p:cNvSpPr>
          <p:nvPr/>
        </p:nvSpPr>
        <p:spPr bwMode="auto">
          <a:xfrm>
            <a:off x="7009720" y="463550"/>
            <a:ext cx="858837" cy="1016000"/>
          </a:xfrm>
          <a:custGeom>
            <a:avLst/>
            <a:gdLst>
              <a:gd name="T0" fmla="*/ 2147483646 w 541"/>
              <a:gd name="T1" fmla="*/ 0 h 640"/>
              <a:gd name="T2" fmla="*/ 0 w 541"/>
              <a:gd name="T3" fmla="*/ 0 h 640"/>
              <a:gd name="T4" fmla="*/ 0 w 541"/>
              <a:gd name="T5" fmla="*/ 2147483646 h 64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541" h="640">
                <a:moveTo>
                  <a:pt x="541" y="0"/>
                </a:moveTo>
                <a:lnTo>
                  <a:pt x="0" y="0"/>
                </a:lnTo>
                <a:lnTo>
                  <a:pt x="0" y="640"/>
                </a:lnTo>
              </a:path>
            </a:pathLst>
          </a:custGeom>
          <a:noFill/>
          <a:ln w="9525" cap="flat" cmpd="sng">
            <a:solidFill>
              <a:srgbClr val="FFC000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4" name="Freeform 34"/>
          <p:cNvSpPr>
            <a:spLocks/>
          </p:cNvSpPr>
          <p:nvPr/>
        </p:nvSpPr>
        <p:spPr bwMode="auto">
          <a:xfrm>
            <a:off x="7154182" y="666750"/>
            <a:ext cx="796925" cy="1000125"/>
          </a:xfrm>
          <a:custGeom>
            <a:avLst/>
            <a:gdLst>
              <a:gd name="T0" fmla="*/ 2147483646 w 502"/>
              <a:gd name="T1" fmla="*/ 0 h 630"/>
              <a:gd name="T2" fmla="*/ 2147483646 w 502"/>
              <a:gd name="T3" fmla="*/ 2147483646 h 630"/>
              <a:gd name="T4" fmla="*/ 2147483646 w 502"/>
              <a:gd name="T5" fmla="*/ 2147483646 h 630"/>
              <a:gd name="T6" fmla="*/ 0 w 502"/>
              <a:gd name="T7" fmla="*/ 2147483646 h 63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02" h="630">
                <a:moveTo>
                  <a:pt x="502" y="0"/>
                </a:moveTo>
                <a:lnTo>
                  <a:pt x="56" y="2"/>
                </a:lnTo>
                <a:lnTo>
                  <a:pt x="54" y="630"/>
                </a:lnTo>
                <a:lnTo>
                  <a:pt x="0" y="630"/>
                </a:lnTo>
              </a:path>
            </a:pathLst>
          </a:custGeom>
          <a:noFill/>
          <a:ln w="9525" cap="flat" cmpd="sng">
            <a:solidFill>
              <a:srgbClr val="92D050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5" name="Freeform 35"/>
          <p:cNvSpPr>
            <a:spLocks/>
          </p:cNvSpPr>
          <p:nvPr/>
        </p:nvSpPr>
        <p:spPr bwMode="auto">
          <a:xfrm>
            <a:off x="7462157" y="461963"/>
            <a:ext cx="406400" cy="1168400"/>
          </a:xfrm>
          <a:custGeom>
            <a:avLst/>
            <a:gdLst>
              <a:gd name="T0" fmla="*/ 2147483646 w 256"/>
              <a:gd name="T1" fmla="*/ 0 h 736"/>
              <a:gd name="T2" fmla="*/ 0 w 256"/>
              <a:gd name="T3" fmla="*/ 0 h 736"/>
              <a:gd name="T4" fmla="*/ 0 w 256"/>
              <a:gd name="T5" fmla="*/ 2147483646 h 736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56" h="736">
                <a:moveTo>
                  <a:pt x="256" y="0"/>
                </a:moveTo>
                <a:lnTo>
                  <a:pt x="0" y="0"/>
                </a:lnTo>
                <a:lnTo>
                  <a:pt x="0" y="736"/>
                </a:lnTo>
              </a:path>
            </a:pathLst>
          </a:custGeom>
          <a:noFill/>
          <a:ln w="9525" cap="flat" cmpd="sng">
            <a:solidFill>
              <a:srgbClr val="FFC000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6" name="Freeform 36"/>
          <p:cNvSpPr>
            <a:spLocks/>
          </p:cNvSpPr>
          <p:nvPr/>
        </p:nvSpPr>
        <p:spPr bwMode="auto">
          <a:xfrm>
            <a:off x="8100332" y="827088"/>
            <a:ext cx="168275" cy="635000"/>
          </a:xfrm>
          <a:custGeom>
            <a:avLst/>
            <a:gdLst>
              <a:gd name="T0" fmla="*/ 2147483646 w 106"/>
              <a:gd name="T1" fmla="*/ 0 h 400"/>
              <a:gd name="T2" fmla="*/ 2147483646 w 106"/>
              <a:gd name="T3" fmla="*/ 2147483646 h 400"/>
              <a:gd name="T4" fmla="*/ 0 w 106"/>
              <a:gd name="T5" fmla="*/ 2147483646 h 4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6" h="400">
                <a:moveTo>
                  <a:pt x="106" y="0"/>
                </a:moveTo>
                <a:lnTo>
                  <a:pt x="106" y="400"/>
                </a:lnTo>
                <a:lnTo>
                  <a:pt x="0" y="400"/>
                </a:lnTo>
              </a:path>
            </a:pathLst>
          </a:custGeom>
          <a:noFill/>
          <a:ln w="9525" cap="flat" cmpd="sng">
            <a:solidFill>
              <a:srgbClr val="92D050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7" name="Text Box 40"/>
          <p:cNvSpPr txBox="1">
            <a:spLocks noChangeArrowheads="1"/>
          </p:cNvSpPr>
          <p:nvPr/>
        </p:nvSpPr>
        <p:spPr bwMode="auto">
          <a:xfrm>
            <a:off x="11053527" y="2627898"/>
            <a:ext cx="67358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시간 </a:t>
            </a:r>
            <a:r>
              <a:rPr lang="en-US" altLang="ko-KR" sz="1600" dirty="0" smtClean="0">
                <a:latin typeface="+mn-ea"/>
                <a:ea typeface="+mn-ea"/>
              </a:rPr>
              <a:t>t</a:t>
            </a:r>
            <a:endParaRPr lang="en-US" altLang="ko-KR" sz="1600" dirty="0">
              <a:latin typeface="+mn-ea"/>
              <a:ea typeface="+mn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100332" y="3124200"/>
            <a:ext cx="42948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참고 </a:t>
            </a:r>
            <a:r>
              <a:rPr lang="en-US" altLang="ko-KR" dirty="0" smtClean="0"/>
              <a:t>: </a:t>
            </a:r>
          </a:p>
          <a:p>
            <a:r>
              <a:rPr lang="en-US" altLang="ko-KR" dirty="0"/>
              <a:t>	</a:t>
            </a:r>
            <a:r>
              <a:rPr lang="ko-KR" altLang="en-US" dirty="0" smtClean="0"/>
              <a:t>앞서 </a:t>
            </a:r>
            <a:r>
              <a:rPr lang="en-US" altLang="ko-KR" dirty="0" smtClean="0"/>
              <a:t>loss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3 duplicate ACK</a:t>
            </a:r>
          </a:p>
          <a:p>
            <a:r>
              <a:rPr lang="en-US" altLang="ko-KR" dirty="0"/>
              <a:t>	</a:t>
            </a:r>
            <a:r>
              <a:rPr lang="ko-KR" altLang="en-US" dirty="0" smtClean="0"/>
              <a:t>혹은 </a:t>
            </a:r>
            <a:r>
              <a:rPr lang="en-US" altLang="ko-KR" dirty="0" smtClean="0"/>
              <a:t>timeout</a:t>
            </a:r>
            <a:r>
              <a:rPr lang="ko-KR" altLang="en-US" dirty="0" smtClean="0"/>
              <a:t>으로 추정한다고</a:t>
            </a:r>
            <a:endParaRPr lang="en-US" altLang="ko-KR" dirty="0" smtClean="0"/>
          </a:p>
          <a:p>
            <a:r>
              <a:rPr lang="en-US" altLang="ko-KR" dirty="0"/>
              <a:t>	</a:t>
            </a:r>
            <a:r>
              <a:rPr lang="ko-KR" altLang="en-US" dirty="0" smtClean="0"/>
              <a:t>강의한 바 있음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64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AIMD </a:t>
            </a:r>
            <a:r>
              <a:rPr lang="ko-KR" altLang="en-US" dirty="0"/>
              <a:t>접근법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/>
              <p:cNvSpPr>
                <a:spLocks noGrp="1"/>
              </p:cNvSpPr>
              <p:nvPr>
                <p:ph idx="1"/>
              </p:nvPr>
            </p:nvSpPr>
            <p:spPr>
              <a:xfrm>
                <a:off x="3794264" y="911225"/>
                <a:ext cx="8397736" cy="559435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ko-KR" altLang="en-US" sz="3200" u="sng" dirty="0" smtClean="0"/>
                  <a:t>관련 공식</a:t>
                </a:r>
                <a:endParaRPr lang="en-US" altLang="ko-KR" sz="3200" u="sng" dirty="0" smtClean="0"/>
              </a:p>
              <a:p>
                <a:r>
                  <a:rPr lang="ko-KR" altLang="en-US" sz="2400" dirty="0" smtClean="0"/>
                  <a:t>송신 윈도우 크기</a:t>
                </a:r>
                <a:r>
                  <a:rPr lang="en-US" altLang="ko-KR" sz="2400" dirty="0"/>
                  <a:t> </a:t>
                </a:r>
                <a14:m>
                  <m:oMath xmlns:m="http://schemas.openxmlformats.org/officeDocument/2006/math">
                    <m:r>
                      <a:rPr lang="en-US" altLang="ko-K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altLang="ko-KR" sz="2400" dirty="0" smtClean="0"/>
                  <a:t> </a:t>
                </a:r>
                <a:r>
                  <a:rPr lang="en-US" altLang="ko-KR" sz="2400" dirty="0" err="1" smtClean="0"/>
                  <a:t>LastByteSent</a:t>
                </a:r>
                <a:r>
                  <a:rPr lang="en-US" altLang="ko-KR" sz="2400" dirty="0" smtClean="0"/>
                  <a:t> - </a:t>
                </a:r>
                <a:r>
                  <a:rPr lang="en-US" altLang="ko-KR" sz="2400" dirty="0" err="1" smtClean="0"/>
                  <a:t>LastByteAcked</a:t>
                </a:r>
                <a:endParaRPr lang="en-US" altLang="ko-KR" sz="2400" dirty="0" smtClean="0"/>
              </a:p>
              <a:p>
                <a:endParaRPr lang="en-US" altLang="ko-KR" dirty="0"/>
              </a:p>
              <a:p>
                <a:r>
                  <a:rPr lang="en-US" altLang="ko-KR" sz="2400" dirty="0" smtClean="0">
                    <a:solidFill>
                      <a:schemeClr val="tx1"/>
                    </a:solidFill>
                  </a:rPr>
                  <a:t>LastByteSent - </a:t>
                </a:r>
                <a:r>
                  <a:rPr lang="en-US" altLang="ko-KR" sz="2400" dirty="0" err="1" smtClean="0">
                    <a:solidFill>
                      <a:schemeClr val="tx1"/>
                    </a:solidFill>
                  </a:rPr>
                  <a:t>LastByteAcked</a:t>
                </a:r>
                <a:r>
                  <a:rPr lang="en-US" altLang="ko-KR" sz="2400" dirty="0" smtClean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sz="2400" dirty="0" smtClean="0">
                    <a:solidFill>
                      <a:schemeClr val="tx1"/>
                    </a:solidFill>
                  </a:rPr>
                  <a:t> min(</a:t>
                </a:r>
                <a:r>
                  <a:rPr lang="en-US" altLang="ko-KR" sz="2400" dirty="0" err="1" smtClean="0">
                    <a:solidFill>
                      <a:schemeClr val="tx1"/>
                    </a:solidFill>
                  </a:rPr>
                  <a:t>cwnd</a:t>
                </a:r>
                <a:r>
                  <a:rPr lang="en-US" altLang="ko-KR" sz="2400" dirty="0" smtClean="0">
                    <a:solidFill>
                      <a:schemeClr val="tx1"/>
                    </a:solidFill>
                  </a:rPr>
                  <a:t>, </a:t>
                </a:r>
                <a:r>
                  <a:rPr lang="en-US" altLang="ko-KR" sz="2400" dirty="0" err="1" smtClean="0">
                    <a:solidFill>
                      <a:schemeClr val="tx1"/>
                    </a:solidFill>
                  </a:rPr>
                  <a:t>rwnd</a:t>
                </a:r>
                <a:r>
                  <a:rPr lang="en-US" altLang="ko-KR" sz="2400" dirty="0" smtClean="0">
                    <a:solidFill>
                      <a:schemeClr val="tx1"/>
                    </a:solidFill>
                  </a:rPr>
                  <a:t>)</a:t>
                </a:r>
              </a:p>
              <a:p>
                <a:endParaRPr lang="en-US" altLang="ko-KR" dirty="0" smtClean="0"/>
              </a:p>
              <a:p>
                <a:r>
                  <a:rPr lang="ko-KR" altLang="en-US" dirty="0" smtClean="0">
                    <a:solidFill>
                      <a:srgbClr val="FFC000"/>
                    </a:solidFill>
                  </a:rPr>
                  <a:t>송신 윈도우 크기 </a:t>
                </a:r>
                <a14:m>
                  <m:oMath xmlns:m="http://schemas.openxmlformats.org/officeDocument/2006/math">
                    <m:r>
                      <a:rPr lang="en-US" altLang="ko-KR" i="1">
                        <a:solidFill>
                          <a:srgbClr val="FFC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ko-KR" dirty="0">
                    <a:solidFill>
                      <a:srgbClr val="FFC000"/>
                    </a:solidFill>
                  </a:rPr>
                  <a:t> min(</a:t>
                </a:r>
                <a:r>
                  <a:rPr lang="en-US" altLang="ko-KR" dirty="0" err="1">
                    <a:solidFill>
                      <a:srgbClr val="FFC000"/>
                    </a:solidFill>
                  </a:rPr>
                  <a:t>cwnd</a:t>
                </a:r>
                <a:r>
                  <a:rPr lang="en-US" altLang="ko-KR" dirty="0">
                    <a:solidFill>
                      <a:srgbClr val="FFC000"/>
                    </a:solidFill>
                  </a:rPr>
                  <a:t>, </a:t>
                </a:r>
                <a:r>
                  <a:rPr lang="en-US" altLang="ko-KR" dirty="0" err="1">
                    <a:solidFill>
                      <a:srgbClr val="FFC000"/>
                    </a:solidFill>
                  </a:rPr>
                  <a:t>rwnd</a:t>
                </a:r>
                <a:r>
                  <a:rPr lang="en-US" altLang="ko-KR" dirty="0">
                    <a:solidFill>
                      <a:srgbClr val="FFC000"/>
                    </a:solidFill>
                  </a:rPr>
                  <a:t>)</a:t>
                </a:r>
              </a:p>
              <a:p>
                <a:pPr marL="0" indent="0">
                  <a:buNone/>
                </a:pPr>
                <a:endParaRPr lang="en-US" altLang="ko-KR" dirty="0"/>
              </a:p>
              <a:p>
                <a:pPr marL="0" indent="0">
                  <a:buNone/>
                </a:pPr>
                <a:r>
                  <a:rPr lang="ko-KR" altLang="en-US" sz="3200" u="sng" dirty="0" smtClean="0"/>
                  <a:t>주목할 사실</a:t>
                </a:r>
                <a:endParaRPr lang="en-US" altLang="ko-KR" sz="3200" u="sng" dirty="0" smtClean="0"/>
              </a:p>
              <a:p>
                <a:pPr marL="0" indent="0">
                  <a:buNone/>
                </a:pPr>
                <a:r>
                  <a:rPr lang="en-US" altLang="ko-KR" dirty="0" smtClean="0"/>
                  <a:t>TCP</a:t>
                </a:r>
                <a:r>
                  <a:rPr lang="ko-KR" altLang="en-US" dirty="0" smtClean="0"/>
                  <a:t>에서는 </a:t>
                </a:r>
                <a:r>
                  <a:rPr lang="en-US" altLang="ko-KR" dirty="0" smtClean="0"/>
                  <a:t>AIMD </a:t>
                </a:r>
                <a:r>
                  <a:rPr lang="ko-KR" altLang="en-US" dirty="0" smtClean="0"/>
                  <a:t>접근 방식으로</a:t>
                </a:r>
                <a:endParaRPr lang="en-US" altLang="ko-KR" dirty="0" smtClean="0"/>
              </a:p>
              <a:p>
                <a:pPr marL="0" indent="0">
                  <a:buNone/>
                </a:pPr>
                <a:r>
                  <a:rPr lang="ko-KR" altLang="en-US" dirty="0" smtClean="0"/>
                  <a:t>혼잡 제어를 수행하는 것이 일반적이다</a:t>
                </a:r>
                <a:r>
                  <a:rPr lang="en-US" altLang="ko-KR" dirty="0" smtClean="0"/>
                  <a:t>.</a:t>
                </a:r>
              </a:p>
            </p:txBody>
          </p:sp>
        </mc:Choice>
        <mc:Fallback xmlns="">
          <p:sp>
            <p:nvSpPr>
              <p:cNvPr id="3" name="내용 개체 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94264" y="911225"/>
                <a:ext cx="8397736" cy="5594350"/>
              </a:xfrm>
              <a:blipFill>
                <a:blip r:embed="rId2"/>
                <a:stretch>
                  <a:fillRect l="-1814" t="-22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Rectangle 12"/>
          <p:cNvSpPr>
            <a:spLocks noChangeArrowheads="1"/>
          </p:cNvSpPr>
          <p:nvPr/>
        </p:nvSpPr>
        <p:spPr bwMode="auto">
          <a:xfrm>
            <a:off x="236676" y="1462088"/>
            <a:ext cx="65088" cy="622300"/>
          </a:xfrm>
          <a:prstGeom prst="rect">
            <a:avLst/>
          </a:prstGeom>
          <a:gradFill rotWithShape="1">
            <a:gsLst>
              <a:gs pos="0">
                <a:schemeClr val="bg1"/>
              </a:gs>
              <a:gs pos="100000">
                <a:srgbClr val="33CC33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6" name="Rectangle 13"/>
          <p:cNvSpPr>
            <a:spLocks noChangeArrowheads="1"/>
          </p:cNvSpPr>
          <p:nvPr/>
        </p:nvSpPr>
        <p:spPr bwMode="auto">
          <a:xfrm>
            <a:off x="333514" y="1463675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431939" y="1462088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8" name="Rectangle 15"/>
          <p:cNvSpPr>
            <a:spLocks noChangeArrowheads="1"/>
          </p:cNvSpPr>
          <p:nvPr/>
        </p:nvSpPr>
        <p:spPr bwMode="auto">
          <a:xfrm>
            <a:off x="528776" y="1462088"/>
            <a:ext cx="65088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9" name="Rectangle 16"/>
          <p:cNvSpPr>
            <a:spLocks noChangeArrowheads="1"/>
          </p:cNvSpPr>
          <p:nvPr/>
        </p:nvSpPr>
        <p:spPr bwMode="auto">
          <a:xfrm>
            <a:off x="624026" y="1462088"/>
            <a:ext cx="65088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0" name="Rectangle 17"/>
          <p:cNvSpPr>
            <a:spLocks noChangeArrowheads="1"/>
          </p:cNvSpPr>
          <p:nvPr/>
        </p:nvSpPr>
        <p:spPr bwMode="auto">
          <a:xfrm>
            <a:off x="720864" y="1462088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1" name="Rectangle 18"/>
          <p:cNvSpPr>
            <a:spLocks noChangeArrowheads="1"/>
          </p:cNvSpPr>
          <p:nvPr/>
        </p:nvSpPr>
        <p:spPr bwMode="auto">
          <a:xfrm>
            <a:off x="812939" y="1462088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2" name="Rectangle 19"/>
          <p:cNvSpPr>
            <a:spLocks noChangeArrowheads="1"/>
          </p:cNvSpPr>
          <p:nvPr/>
        </p:nvSpPr>
        <p:spPr bwMode="auto">
          <a:xfrm>
            <a:off x="908189" y="1462088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3" name="Rectangle 20"/>
          <p:cNvSpPr>
            <a:spLocks noChangeArrowheads="1"/>
          </p:cNvSpPr>
          <p:nvPr/>
        </p:nvSpPr>
        <p:spPr bwMode="auto">
          <a:xfrm>
            <a:off x="1003439" y="1462088"/>
            <a:ext cx="65087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4" name="Rectangle 21"/>
          <p:cNvSpPr>
            <a:spLocks noChangeArrowheads="1"/>
          </p:cNvSpPr>
          <p:nvPr/>
        </p:nvSpPr>
        <p:spPr bwMode="auto">
          <a:xfrm>
            <a:off x="1109801" y="1462088"/>
            <a:ext cx="65088" cy="622300"/>
          </a:xfrm>
          <a:prstGeom prst="rect">
            <a:avLst/>
          </a:prstGeom>
          <a:solidFill>
            <a:srgbClr val="33C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5" name="Rectangle 22"/>
          <p:cNvSpPr>
            <a:spLocks noChangeArrowheads="1"/>
          </p:cNvSpPr>
          <p:nvPr/>
        </p:nvSpPr>
        <p:spPr bwMode="auto">
          <a:xfrm>
            <a:off x="1208226" y="1463675"/>
            <a:ext cx="65088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6" name="Rectangle 23"/>
          <p:cNvSpPr>
            <a:spLocks noChangeArrowheads="1"/>
          </p:cNvSpPr>
          <p:nvPr/>
        </p:nvSpPr>
        <p:spPr bwMode="auto">
          <a:xfrm>
            <a:off x="1305064" y="1462088"/>
            <a:ext cx="65087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7" name="Rectangle 24"/>
          <p:cNvSpPr>
            <a:spLocks noChangeArrowheads="1"/>
          </p:cNvSpPr>
          <p:nvPr/>
        </p:nvSpPr>
        <p:spPr bwMode="auto">
          <a:xfrm>
            <a:off x="1401901" y="1462088"/>
            <a:ext cx="65088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8" name="Rectangle 25"/>
          <p:cNvSpPr>
            <a:spLocks noChangeArrowheads="1"/>
          </p:cNvSpPr>
          <p:nvPr/>
        </p:nvSpPr>
        <p:spPr bwMode="auto">
          <a:xfrm>
            <a:off x="1498739" y="1462088"/>
            <a:ext cx="65087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9" name="Rectangle 26"/>
          <p:cNvSpPr>
            <a:spLocks noChangeArrowheads="1"/>
          </p:cNvSpPr>
          <p:nvPr/>
        </p:nvSpPr>
        <p:spPr bwMode="auto">
          <a:xfrm>
            <a:off x="1593989" y="1462088"/>
            <a:ext cx="65087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0" name="Rectangle 27"/>
          <p:cNvSpPr>
            <a:spLocks noChangeArrowheads="1"/>
          </p:cNvSpPr>
          <p:nvPr/>
        </p:nvSpPr>
        <p:spPr bwMode="auto">
          <a:xfrm>
            <a:off x="1686064" y="1462088"/>
            <a:ext cx="65087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1" name="Rectangle 28"/>
          <p:cNvSpPr>
            <a:spLocks noChangeArrowheads="1"/>
          </p:cNvSpPr>
          <p:nvPr/>
        </p:nvSpPr>
        <p:spPr bwMode="auto">
          <a:xfrm>
            <a:off x="1781314" y="1462088"/>
            <a:ext cx="65087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2" name="Rectangle 29"/>
          <p:cNvSpPr>
            <a:spLocks noChangeArrowheads="1"/>
          </p:cNvSpPr>
          <p:nvPr/>
        </p:nvSpPr>
        <p:spPr bwMode="auto">
          <a:xfrm>
            <a:off x="1878151" y="1462088"/>
            <a:ext cx="65088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3" name="Rectangle 30"/>
          <p:cNvSpPr>
            <a:spLocks noChangeArrowheads="1"/>
          </p:cNvSpPr>
          <p:nvPr/>
        </p:nvSpPr>
        <p:spPr bwMode="auto">
          <a:xfrm>
            <a:off x="1967051" y="1462088"/>
            <a:ext cx="65088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4" name="Rectangle 31"/>
          <p:cNvSpPr>
            <a:spLocks noChangeArrowheads="1"/>
          </p:cNvSpPr>
          <p:nvPr/>
        </p:nvSpPr>
        <p:spPr bwMode="auto">
          <a:xfrm>
            <a:off x="2062301" y="1462088"/>
            <a:ext cx="65088" cy="62230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5" name="Rectangle 32"/>
          <p:cNvSpPr>
            <a:spLocks noChangeArrowheads="1"/>
          </p:cNvSpPr>
          <p:nvPr/>
        </p:nvSpPr>
        <p:spPr bwMode="auto">
          <a:xfrm>
            <a:off x="2155964" y="1460500"/>
            <a:ext cx="65087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6" name="Rectangle 33"/>
          <p:cNvSpPr>
            <a:spLocks noChangeArrowheads="1"/>
          </p:cNvSpPr>
          <p:nvPr/>
        </p:nvSpPr>
        <p:spPr bwMode="auto">
          <a:xfrm>
            <a:off x="2248039" y="1460500"/>
            <a:ext cx="65087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7" name="Rectangle 34"/>
          <p:cNvSpPr>
            <a:spLocks noChangeArrowheads="1"/>
          </p:cNvSpPr>
          <p:nvPr/>
        </p:nvSpPr>
        <p:spPr bwMode="auto">
          <a:xfrm>
            <a:off x="2344876" y="1460500"/>
            <a:ext cx="65088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8" name="Rectangle 35"/>
          <p:cNvSpPr>
            <a:spLocks noChangeArrowheads="1"/>
          </p:cNvSpPr>
          <p:nvPr/>
        </p:nvSpPr>
        <p:spPr bwMode="auto">
          <a:xfrm>
            <a:off x="2440126" y="1460500"/>
            <a:ext cx="65088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29" name="Rectangle 36"/>
          <p:cNvSpPr>
            <a:spLocks noChangeArrowheads="1"/>
          </p:cNvSpPr>
          <p:nvPr/>
        </p:nvSpPr>
        <p:spPr bwMode="auto">
          <a:xfrm>
            <a:off x="2529026" y="1460500"/>
            <a:ext cx="65088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0" name="Rectangle 37"/>
          <p:cNvSpPr>
            <a:spLocks noChangeArrowheads="1"/>
          </p:cNvSpPr>
          <p:nvPr/>
        </p:nvSpPr>
        <p:spPr bwMode="auto">
          <a:xfrm>
            <a:off x="2624276" y="1460500"/>
            <a:ext cx="65088" cy="622300"/>
          </a:xfrm>
          <a:prstGeom prst="rect">
            <a:avLst/>
          </a:prstGeom>
          <a:solidFill>
            <a:srgbClr val="0000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1" name="Rectangle 38"/>
          <p:cNvSpPr>
            <a:spLocks noChangeArrowheads="1"/>
          </p:cNvSpPr>
          <p:nvPr/>
        </p:nvSpPr>
        <p:spPr bwMode="auto">
          <a:xfrm>
            <a:off x="2721114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2" name="Rectangle 39"/>
          <p:cNvSpPr>
            <a:spLocks noChangeArrowheads="1"/>
          </p:cNvSpPr>
          <p:nvPr/>
        </p:nvSpPr>
        <p:spPr bwMode="auto">
          <a:xfrm>
            <a:off x="2817951" y="1463675"/>
            <a:ext cx="65088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3" name="Rectangle 40"/>
          <p:cNvSpPr>
            <a:spLocks noChangeArrowheads="1"/>
          </p:cNvSpPr>
          <p:nvPr/>
        </p:nvSpPr>
        <p:spPr bwMode="auto">
          <a:xfrm>
            <a:off x="2914789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4" name="Rectangle 41"/>
          <p:cNvSpPr>
            <a:spLocks noChangeArrowheads="1"/>
          </p:cNvSpPr>
          <p:nvPr/>
        </p:nvSpPr>
        <p:spPr bwMode="auto">
          <a:xfrm>
            <a:off x="3013214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5" name="Rectangle 42"/>
          <p:cNvSpPr>
            <a:spLocks noChangeArrowheads="1"/>
          </p:cNvSpPr>
          <p:nvPr/>
        </p:nvSpPr>
        <p:spPr bwMode="auto">
          <a:xfrm>
            <a:off x="3108464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6" name="Rectangle 43"/>
          <p:cNvSpPr>
            <a:spLocks noChangeArrowheads="1"/>
          </p:cNvSpPr>
          <p:nvPr/>
        </p:nvSpPr>
        <p:spPr bwMode="auto">
          <a:xfrm>
            <a:off x="3203714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7" name="Rectangle 44"/>
          <p:cNvSpPr>
            <a:spLocks noChangeArrowheads="1"/>
          </p:cNvSpPr>
          <p:nvPr/>
        </p:nvSpPr>
        <p:spPr bwMode="auto">
          <a:xfrm>
            <a:off x="3295789" y="1462088"/>
            <a:ext cx="65087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8" name="Rectangle 45"/>
          <p:cNvSpPr>
            <a:spLocks noChangeArrowheads="1"/>
          </p:cNvSpPr>
          <p:nvPr/>
        </p:nvSpPr>
        <p:spPr bwMode="auto">
          <a:xfrm>
            <a:off x="3392626" y="1462088"/>
            <a:ext cx="65088" cy="6223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9" name="Rectangle 46"/>
          <p:cNvSpPr>
            <a:spLocks noChangeArrowheads="1"/>
          </p:cNvSpPr>
          <p:nvPr/>
        </p:nvSpPr>
        <p:spPr bwMode="auto">
          <a:xfrm>
            <a:off x="3487876" y="1462088"/>
            <a:ext cx="65088" cy="622300"/>
          </a:xfrm>
          <a:prstGeom prst="rect">
            <a:avLst/>
          </a:prstGeom>
          <a:gradFill rotWithShape="1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40" name="Rectangle 47"/>
          <p:cNvSpPr>
            <a:spLocks noChangeArrowheads="1"/>
          </p:cNvSpPr>
          <p:nvPr/>
        </p:nvSpPr>
        <p:spPr bwMode="auto">
          <a:xfrm>
            <a:off x="193814" y="2200275"/>
            <a:ext cx="3408362" cy="889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41" name="Rectangle 48"/>
          <p:cNvSpPr>
            <a:spLocks noChangeArrowheads="1"/>
          </p:cNvSpPr>
          <p:nvPr/>
        </p:nvSpPr>
        <p:spPr bwMode="auto">
          <a:xfrm>
            <a:off x="279539" y="1352550"/>
            <a:ext cx="3408362" cy="889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42" name="Line 51"/>
          <p:cNvSpPr>
            <a:spLocks noChangeShapeType="1"/>
          </p:cNvSpPr>
          <p:nvPr/>
        </p:nvSpPr>
        <p:spPr bwMode="auto">
          <a:xfrm>
            <a:off x="1200289" y="2155825"/>
            <a:ext cx="909637" cy="0"/>
          </a:xfrm>
          <a:prstGeom prst="line">
            <a:avLst/>
          </a:prstGeom>
          <a:noFill/>
          <a:ln w="28575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43" name="Freeform 53"/>
          <p:cNvSpPr>
            <a:spLocks/>
          </p:cNvSpPr>
          <p:nvPr/>
        </p:nvSpPr>
        <p:spPr bwMode="auto">
          <a:xfrm>
            <a:off x="992326" y="2135188"/>
            <a:ext cx="144463" cy="384175"/>
          </a:xfrm>
          <a:custGeom>
            <a:avLst/>
            <a:gdLst>
              <a:gd name="T0" fmla="*/ 2147483646 w 91"/>
              <a:gd name="T1" fmla="*/ 0 h 242"/>
              <a:gd name="T2" fmla="*/ 2147483646 w 91"/>
              <a:gd name="T3" fmla="*/ 2147483646 h 242"/>
              <a:gd name="T4" fmla="*/ 0 w 91"/>
              <a:gd name="T5" fmla="*/ 2147483646 h 24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91" h="242">
                <a:moveTo>
                  <a:pt x="91" y="0"/>
                </a:moveTo>
                <a:lnTo>
                  <a:pt x="88" y="242"/>
                </a:lnTo>
                <a:lnTo>
                  <a:pt x="0" y="242"/>
                </a:lnTo>
              </a:path>
            </a:pathLst>
          </a:custGeom>
          <a:noFill/>
          <a:ln w="12700" cmpd="sng">
            <a:solidFill>
              <a:srgbClr val="FFC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44" name="Line 56"/>
          <p:cNvSpPr>
            <a:spLocks noChangeShapeType="1"/>
          </p:cNvSpPr>
          <p:nvPr/>
        </p:nvSpPr>
        <p:spPr bwMode="auto">
          <a:xfrm flipH="1">
            <a:off x="1563826" y="2174876"/>
            <a:ext cx="106363" cy="361950"/>
          </a:xfrm>
          <a:prstGeom prst="line">
            <a:avLst/>
          </a:prstGeom>
          <a:noFill/>
          <a:ln w="9525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45" name="Text Box 57"/>
          <p:cNvSpPr txBox="1">
            <a:spLocks noChangeArrowheads="1"/>
          </p:cNvSpPr>
          <p:nvPr/>
        </p:nvSpPr>
        <p:spPr bwMode="auto">
          <a:xfrm>
            <a:off x="174764" y="2359025"/>
            <a:ext cx="871649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last byte</a:t>
            </a:r>
          </a:p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 err="1">
                <a:latin typeface="+mn-ea"/>
                <a:ea typeface="+mn-ea"/>
              </a:rPr>
              <a:t>ACKed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46" name="Text Box 58"/>
          <p:cNvSpPr txBox="1">
            <a:spLocks noChangeArrowheads="1"/>
          </p:cNvSpPr>
          <p:nvPr/>
        </p:nvSpPr>
        <p:spPr bwMode="auto">
          <a:xfrm>
            <a:off x="1200289" y="2536825"/>
            <a:ext cx="1066800" cy="674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dirty="0" smtClean="0">
                <a:latin typeface="+mn-ea"/>
                <a:ea typeface="+mn-ea"/>
              </a:rPr>
              <a:t>전송</a:t>
            </a:r>
            <a:endParaRPr lang="en-US" altLang="ko-KR" sz="1400" dirty="0" smtClean="0">
              <a:latin typeface="+mn-ea"/>
              <a:ea typeface="+mn-ea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 smtClean="0">
                <a:latin typeface="+mn-ea"/>
                <a:ea typeface="+mn-ea"/>
              </a:rPr>
              <a:t>But</a:t>
            </a:r>
          </a:p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 smtClean="0">
                <a:latin typeface="+mn-ea"/>
                <a:ea typeface="+mn-ea"/>
              </a:rPr>
              <a:t>No-</a:t>
            </a:r>
            <a:r>
              <a:rPr lang="en-US" altLang="ko-KR" sz="1400" dirty="0" err="1" smtClean="0">
                <a:latin typeface="+mn-ea"/>
                <a:ea typeface="+mn-ea"/>
              </a:rPr>
              <a:t>Acked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47" name="Text Box 59"/>
          <p:cNvSpPr txBox="1">
            <a:spLocks noChangeArrowheads="1"/>
          </p:cNvSpPr>
          <p:nvPr/>
        </p:nvSpPr>
        <p:spPr bwMode="auto">
          <a:xfrm>
            <a:off x="2243276" y="2398713"/>
            <a:ext cx="10668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>
                <a:latin typeface="+mn-ea"/>
                <a:ea typeface="+mn-ea"/>
              </a:rPr>
              <a:t>last byte sent</a:t>
            </a:r>
          </a:p>
        </p:txBody>
      </p:sp>
      <p:sp>
        <p:nvSpPr>
          <p:cNvPr id="48" name="Text Box 61"/>
          <p:cNvSpPr txBox="1">
            <a:spLocks noChangeArrowheads="1"/>
          </p:cNvSpPr>
          <p:nvPr/>
        </p:nvSpPr>
        <p:spPr bwMode="auto">
          <a:xfrm>
            <a:off x="1613678" y="1143000"/>
            <a:ext cx="655950" cy="286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b="1" dirty="0" smtClean="0">
                <a:latin typeface="+mn-ea"/>
                <a:ea typeface="+mn-ea"/>
              </a:rPr>
              <a:t>윈도우</a:t>
            </a:r>
            <a:endParaRPr lang="en-US" altLang="ko-KR" sz="1400" b="1" i="1" dirty="0">
              <a:latin typeface="+mn-ea"/>
              <a:ea typeface="+mn-ea"/>
            </a:endParaRPr>
          </a:p>
        </p:txBody>
      </p:sp>
      <p:grpSp>
        <p:nvGrpSpPr>
          <p:cNvPr id="49" name="Group 62"/>
          <p:cNvGrpSpPr>
            <a:grpSpLocks/>
          </p:cNvGrpSpPr>
          <p:nvPr/>
        </p:nvGrpSpPr>
        <p:grpSpPr bwMode="auto">
          <a:xfrm>
            <a:off x="2243276" y="1227138"/>
            <a:ext cx="447675" cy="117475"/>
            <a:chOff x="4250" y="1692"/>
            <a:chExt cx="374" cy="86"/>
          </a:xfrm>
        </p:grpSpPr>
        <p:sp>
          <p:nvSpPr>
            <p:cNvPr id="50" name="Line 63"/>
            <p:cNvSpPr>
              <a:spLocks noChangeShapeType="1"/>
            </p:cNvSpPr>
            <p:nvPr/>
          </p:nvSpPr>
          <p:spPr bwMode="auto">
            <a:xfrm>
              <a:off x="4250" y="1738"/>
              <a:ext cx="374" cy="0"/>
            </a:xfrm>
            <a:prstGeom prst="line">
              <a:avLst/>
            </a:prstGeom>
            <a:noFill/>
            <a:ln w="28575">
              <a:solidFill>
                <a:srgbClr val="FFC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51" name="Line 64"/>
            <p:cNvSpPr>
              <a:spLocks noChangeShapeType="1"/>
            </p:cNvSpPr>
            <p:nvPr/>
          </p:nvSpPr>
          <p:spPr bwMode="auto">
            <a:xfrm>
              <a:off x="4621" y="1692"/>
              <a:ext cx="0" cy="86"/>
            </a:xfrm>
            <a:prstGeom prst="line">
              <a:avLst/>
            </a:prstGeom>
            <a:noFill/>
            <a:ln w="9525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grpSp>
        <p:nvGrpSpPr>
          <p:cNvPr id="52" name="Group 65"/>
          <p:cNvGrpSpPr>
            <a:grpSpLocks/>
          </p:cNvGrpSpPr>
          <p:nvPr/>
        </p:nvGrpSpPr>
        <p:grpSpPr bwMode="auto">
          <a:xfrm rot="10800000">
            <a:off x="1205051" y="1246188"/>
            <a:ext cx="466725" cy="123825"/>
            <a:chOff x="4250" y="1692"/>
            <a:chExt cx="374" cy="86"/>
          </a:xfrm>
        </p:grpSpPr>
        <p:sp>
          <p:nvSpPr>
            <p:cNvPr id="53" name="Line 66"/>
            <p:cNvSpPr>
              <a:spLocks noChangeShapeType="1"/>
            </p:cNvSpPr>
            <p:nvPr/>
          </p:nvSpPr>
          <p:spPr bwMode="auto">
            <a:xfrm>
              <a:off x="4260" y="1746"/>
              <a:ext cx="374" cy="0"/>
            </a:xfrm>
            <a:prstGeom prst="line">
              <a:avLst/>
            </a:prstGeom>
            <a:noFill/>
            <a:ln w="28575">
              <a:solidFill>
                <a:srgbClr val="FFC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54" name="Line 67"/>
            <p:cNvSpPr>
              <a:spLocks noChangeShapeType="1"/>
            </p:cNvSpPr>
            <p:nvPr/>
          </p:nvSpPr>
          <p:spPr bwMode="auto">
            <a:xfrm>
              <a:off x="4632" y="1700"/>
              <a:ext cx="0" cy="86"/>
            </a:xfrm>
            <a:prstGeom prst="line">
              <a:avLst/>
            </a:prstGeom>
            <a:noFill/>
            <a:ln w="9525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sp>
        <p:nvSpPr>
          <p:cNvPr id="55" name="Freeform 69"/>
          <p:cNvSpPr>
            <a:spLocks/>
          </p:cNvSpPr>
          <p:nvPr/>
        </p:nvSpPr>
        <p:spPr bwMode="auto">
          <a:xfrm flipH="1">
            <a:off x="2097226" y="2224088"/>
            <a:ext cx="144463" cy="301625"/>
          </a:xfrm>
          <a:custGeom>
            <a:avLst/>
            <a:gdLst>
              <a:gd name="T0" fmla="*/ 2147483646 w 91"/>
              <a:gd name="T1" fmla="*/ 0 h 242"/>
              <a:gd name="T2" fmla="*/ 2147483646 w 91"/>
              <a:gd name="T3" fmla="*/ 2147483646 h 242"/>
              <a:gd name="T4" fmla="*/ 0 w 91"/>
              <a:gd name="T5" fmla="*/ 2147483646 h 24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91" h="242">
                <a:moveTo>
                  <a:pt x="91" y="0"/>
                </a:moveTo>
                <a:lnTo>
                  <a:pt x="88" y="242"/>
                </a:lnTo>
                <a:lnTo>
                  <a:pt x="0" y="242"/>
                </a:lnTo>
              </a:path>
            </a:pathLst>
          </a:custGeom>
          <a:noFill/>
          <a:ln w="12700" cmpd="sng">
            <a:solidFill>
              <a:srgbClr val="FFC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56" name="Text Box 78"/>
          <p:cNvSpPr txBox="1">
            <a:spLocks noChangeArrowheads="1"/>
          </p:cNvSpPr>
          <p:nvPr/>
        </p:nvSpPr>
        <p:spPr bwMode="auto">
          <a:xfrm>
            <a:off x="182701" y="911225"/>
            <a:ext cx="170110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i="1" dirty="0" smtClean="0">
                <a:latin typeface="+mn-ea"/>
                <a:ea typeface="+mn-ea"/>
              </a:rPr>
              <a:t>송신자 </a:t>
            </a:r>
            <a:r>
              <a:rPr lang="ko-KR" altLang="en-US" sz="1400" i="1" dirty="0" err="1" smtClean="0">
                <a:latin typeface="+mn-ea"/>
                <a:ea typeface="+mn-ea"/>
              </a:rPr>
              <a:t>순서번호</a:t>
            </a:r>
            <a:r>
              <a:rPr lang="ko-KR" altLang="en-US" sz="1400" i="1" dirty="0" smtClean="0">
                <a:latin typeface="+mn-ea"/>
                <a:ea typeface="+mn-ea"/>
              </a:rPr>
              <a:t> 공간</a:t>
            </a:r>
            <a:endParaRPr lang="en-US" altLang="ko-KR" sz="1400" i="1" dirty="0">
              <a:latin typeface="+mn-ea"/>
              <a:ea typeface="+mn-ea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1174889" y="1429232"/>
            <a:ext cx="1546225" cy="70595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633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 smtClean="0">
                <a:solidFill>
                  <a:sysClr val="window" lastClr="FFFFFF"/>
                </a:solidFill>
              </a:rPr>
              <a:t>TCP </a:t>
            </a:r>
            <a:r>
              <a:rPr lang="ko-KR" altLang="en-US" dirty="0" smtClean="0">
                <a:solidFill>
                  <a:sysClr val="window" lastClr="FFFFFF"/>
                </a:solidFill>
              </a:rPr>
              <a:t>혼잡 제어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12192001" cy="5594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u="sng" dirty="0" smtClean="0"/>
              <a:t>Goal :</a:t>
            </a:r>
          </a:p>
          <a:p>
            <a:r>
              <a:rPr lang="en-US" altLang="ko-KR" sz="3200" dirty="0" smtClean="0"/>
              <a:t>TCP </a:t>
            </a:r>
            <a:r>
              <a:rPr lang="ko-KR" altLang="en-US" sz="3200" dirty="0" smtClean="0"/>
              <a:t>혼잡 제어 알고리즘의 기본 원리를 설명할 수 있다</a:t>
            </a:r>
            <a:r>
              <a:rPr lang="en-US" altLang="ko-KR" sz="3200" dirty="0" smtClean="0"/>
              <a:t>.</a:t>
            </a:r>
          </a:p>
          <a:p>
            <a:r>
              <a:rPr lang="en-US" altLang="ko-KR" sz="3200" dirty="0" smtClean="0"/>
              <a:t>TCP </a:t>
            </a:r>
            <a:r>
              <a:rPr lang="ko-KR" altLang="en-US" sz="3200" dirty="0" smtClean="0"/>
              <a:t>초기</a:t>
            </a:r>
            <a:r>
              <a:rPr lang="en-US" altLang="ko-KR" sz="3200" dirty="0" smtClean="0"/>
              <a:t> </a:t>
            </a:r>
            <a:r>
              <a:rPr lang="ko-KR" altLang="en-US" sz="3200" dirty="0" smtClean="0"/>
              <a:t>버전인 </a:t>
            </a:r>
            <a:r>
              <a:rPr lang="en-US" altLang="ko-KR" sz="3200" dirty="0" smtClean="0"/>
              <a:t>Tahoe</a:t>
            </a:r>
            <a:r>
              <a:rPr lang="ko-KR" altLang="en-US" sz="3200" dirty="0" smtClean="0"/>
              <a:t>와 새로운 버전인 </a:t>
            </a:r>
            <a:r>
              <a:rPr lang="en-US" altLang="ko-KR" sz="3200" dirty="0" smtClean="0"/>
              <a:t>Reno</a:t>
            </a:r>
            <a:r>
              <a:rPr lang="ko-KR" altLang="en-US" sz="3200" dirty="0" smtClean="0"/>
              <a:t>를 비교 설명할 수 있다</a:t>
            </a:r>
            <a:r>
              <a:rPr lang="en-US" altLang="ko-KR" sz="3200" dirty="0" smtClean="0"/>
              <a:t>.</a:t>
            </a:r>
          </a:p>
          <a:p>
            <a:r>
              <a:rPr lang="en-US" altLang="ko-KR" sz="3200" dirty="0" smtClean="0"/>
              <a:t>Tahoe, Reno </a:t>
            </a:r>
            <a:r>
              <a:rPr lang="ko-KR" altLang="en-US" sz="3200" dirty="0" smtClean="0"/>
              <a:t>그래프를 그려 혼잡 윈도우 크기 변화를 설명할 수 있다</a:t>
            </a:r>
            <a:r>
              <a:rPr lang="en-US" altLang="ko-KR" sz="3200" dirty="0" smtClean="0"/>
              <a:t>.</a:t>
            </a:r>
          </a:p>
          <a:p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2" y="3563956"/>
            <a:ext cx="3738548" cy="303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5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Quiz.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0" y="911224"/>
            <a:ext cx="12192001" cy="6149975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O/X</a:t>
            </a:r>
          </a:p>
          <a:p>
            <a:pPr lvl="1"/>
            <a:r>
              <a:rPr lang="ko-KR" altLang="en-US" sz="2800" dirty="0" smtClean="0"/>
              <a:t>긍정 확인 응답은</a:t>
            </a:r>
            <a:r>
              <a:rPr lang="en-US" altLang="ko-KR" sz="2800" dirty="0" smtClean="0"/>
              <a:t> </a:t>
            </a:r>
            <a:r>
              <a:rPr lang="ko-KR" altLang="en-US" sz="2800" dirty="0" smtClean="0"/>
              <a:t>혼잡 윈도우 크기를 증가시키는 촉매제 역할을 한다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pPr lvl="1"/>
            <a:r>
              <a:rPr lang="ko-KR" altLang="en-US" sz="2800" dirty="0" smtClean="0"/>
              <a:t>확인 응답이 높은 속도로 도착하면 혼잡 윈도우는 더욱 빨리 증가한다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pPr lvl="1"/>
            <a:r>
              <a:rPr lang="en-US" altLang="ko-KR" sz="2800" dirty="0" smtClean="0"/>
              <a:t>TCP</a:t>
            </a:r>
            <a:r>
              <a:rPr lang="ko-KR" altLang="en-US" sz="2800" dirty="0" smtClean="0"/>
              <a:t>는 </a:t>
            </a:r>
            <a:r>
              <a:rPr lang="en-US" altLang="ko-KR" sz="2800" dirty="0" smtClean="0"/>
              <a:t>4</a:t>
            </a:r>
            <a:r>
              <a:rPr lang="ko-KR" altLang="en-US" sz="2800" dirty="0" smtClean="0"/>
              <a:t>개의 확인 응답 수신으로 패킷 손실을 감지할 수 있다</a:t>
            </a:r>
            <a:r>
              <a:rPr lang="en-US" altLang="ko-KR" sz="2800" dirty="0" smtClean="0"/>
              <a:t>.</a:t>
            </a:r>
            <a:endParaRPr lang="en-US" altLang="ko-KR" sz="2800" dirty="0"/>
          </a:p>
          <a:p>
            <a:pPr lvl="1"/>
            <a:r>
              <a:rPr lang="ko-KR" altLang="en-US" sz="2800" dirty="0" smtClean="0"/>
              <a:t>손실된 세그먼트의 존재는 네트워크의 혼잡을 의미할 수 있다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en-US" altLang="ko-KR" sz="2800" dirty="0" smtClean="0"/>
              <a:t>AIMD</a:t>
            </a:r>
            <a:r>
              <a:rPr lang="ko-KR" altLang="en-US" sz="2800" dirty="0" smtClean="0"/>
              <a:t>는 묵시적 혼잡 제어 기술이다</a:t>
            </a:r>
            <a:r>
              <a:rPr lang="en-US" altLang="ko-KR" sz="2800" dirty="0" smtClean="0"/>
              <a:t>.</a:t>
            </a:r>
            <a:endParaRPr lang="en-US" altLang="ko-KR" sz="3200" dirty="0" smtClean="0"/>
          </a:p>
          <a:p>
            <a:endParaRPr lang="en-US" altLang="ko-KR" sz="3200" dirty="0"/>
          </a:p>
          <a:p>
            <a:r>
              <a:rPr lang="ko-KR" altLang="en-US" sz="3200" dirty="0" smtClean="0"/>
              <a:t>정답은 </a:t>
            </a:r>
            <a:r>
              <a:rPr lang="ko-KR" altLang="en-US" sz="3200" u="sng" dirty="0" smtClean="0"/>
              <a:t>모두 </a:t>
            </a:r>
            <a:r>
              <a:rPr lang="en-US" altLang="ko-KR" sz="3200" u="sng" dirty="0" smtClean="0"/>
              <a:t>O</a:t>
            </a:r>
            <a:r>
              <a:rPr lang="en-US" altLang="ko-KR" sz="3200" dirty="0" smtClean="0"/>
              <a:t>.</a:t>
            </a:r>
          </a:p>
          <a:p>
            <a:pPr lvl="1"/>
            <a:r>
              <a:rPr lang="ko-KR" altLang="en-US" sz="2800" dirty="0" smtClean="0"/>
              <a:t>참고</a:t>
            </a:r>
            <a:endParaRPr lang="en-US" altLang="ko-KR" sz="2800" dirty="0" smtClean="0"/>
          </a:p>
          <a:p>
            <a:pPr lvl="2"/>
            <a:r>
              <a:rPr lang="en-US" altLang="ko-KR" sz="2400" dirty="0" smtClean="0"/>
              <a:t>TCP</a:t>
            </a:r>
            <a:r>
              <a:rPr lang="ko-KR" altLang="en-US" sz="2400" dirty="0" smtClean="0"/>
              <a:t>는 확인 응답을 혼잡 윈도우 크기의 증가를 유발하는 트리거</a:t>
            </a:r>
            <a:r>
              <a:rPr lang="en-US" altLang="ko-KR" sz="2400" dirty="0" smtClean="0"/>
              <a:t>(Trigger) </a:t>
            </a:r>
            <a:r>
              <a:rPr lang="ko-KR" altLang="en-US" sz="2400" dirty="0" smtClean="0"/>
              <a:t>혹은 </a:t>
            </a:r>
            <a:r>
              <a:rPr lang="ko-KR" altLang="en-US" sz="2400" dirty="0" err="1" smtClean="0"/>
              <a:t>클록</a:t>
            </a:r>
            <a:r>
              <a:rPr lang="en-US" altLang="ko-KR" sz="2400" dirty="0" smtClean="0"/>
              <a:t>(Clock)</a:t>
            </a:r>
            <a:r>
              <a:rPr lang="ko-KR" altLang="en-US" sz="2400" dirty="0" smtClean="0"/>
              <a:t>으로 사용하므로</a:t>
            </a:r>
            <a:r>
              <a:rPr lang="en-US" altLang="ko-KR" sz="2400" dirty="0" smtClean="0"/>
              <a:t>, TCP</a:t>
            </a:r>
            <a:r>
              <a:rPr lang="ko-KR" altLang="en-US" sz="2400" dirty="0" smtClean="0"/>
              <a:t>는 자체 </a:t>
            </a:r>
            <a:r>
              <a:rPr lang="ko-KR" altLang="en-US" sz="2400" dirty="0" err="1" smtClean="0"/>
              <a:t>클로킹</a:t>
            </a:r>
            <a:r>
              <a:rPr lang="en-US" altLang="ko-KR" sz="2400" dirty="0" smtClean="0"/>
              <a:t>(Self-clocking)</a:t>
            </a:r>
            <a:r>
              <a:rPr lang="ko-KR" altLang="en-US" sz="2400" dirty="0" smtClean="0"/>
              <a:t>이라고 함</a:t>
            </a:r>
            <a:r>
              <a:rPr lang="en-US" altLang="ko-KR" sz="2400" dirty="0" smtClean="0"/>
              <a:t>.</a:t>
            </a:r>
          </a:p>
          <a:p>
            <a:pPr lvl="2"/>
            <a:r>
              <a:rPr lang="ko-KR" altLang="en-US" sz="2400" dirty="0" smtClean="0"/>
              <a:t>묵시적 혼잡 제어 </a:t>
            </a:r>
            <a:r>
              <a:rPr lang="en-US" altLang="ko-KR" sz="2400" dirty="0" smtClean="0"/>
              <a:t>: Time-out, 3-duplicate ACK</a:t>
            </a:r>
            <a:r>
              <a:rPr lang="ko-KR" altLang="en-US" sz="2400" dirty="0" smtClean="0"/>
              <a:t>를 </a:t>
            </a:r>
            <a:r>
              <a:rPr lang="en-US" altLang="ko-KR" sz="2400" dirty="0" smtClean="0"/>
              <a:t>Loss</a:t>
            </a:r>
            <a:r>
              <a:rPr lang="ko-KR" altLang="en-US" sz="2400" dirty="0" smtClean="0"/>
              <a:t>로 간주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한편 </a:t>
            </a:r>
            <a:r>
              <a:rPr lang="en-US" altLang="ko-KR" sz="2400" dirty="0" smtClean="0"/>
              <a:t>Loss</a:t>
            </a:r>
            <a:r>
              <a:rPr lang="ko-KR" altLang="en-US" sz="2400" dirty="0" smtClean="0"/>
              <a:t>의 원인을  혼잡</a:t>
            </a:r>
            <a:r>
              <a:rPr lang="en-US" altLang="ko-KR" sz="2400" dirty="0" smtClean="0"/>
              <a:t>(Congestion)</a:t>
            </a:r>
            <a:r>
              <a:rPr lang="ko-KR" altLang="en-US" sz="2400" dirty="0" smtClean="0"/>
              <a:t>으로 암묵적으로 유추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69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TCP Tahoe (1988)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7404101" cy="5975124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주요 기능</a:t>
            </a:r>
            <a:endParaRPr lang="en-US" altLang="ko-KR" sz="3200" dirty="0" smtClean="0"/>
          </a:p>
          <a:p>
            <a:pPr lvl="1"/>
            <a:r>
              <a:rPr lang="ko-KR" altLang="en-US" sz="2800" dirty="0" smtClean="0">
                <a:solidFill>
                  <a:srgbClr val="FFC000"/>
                </a:solidFill>
              </a:rPr>
              <a:t>슬로 스타트</a:t>
            </a:r>
            <a:r>
              <a:rPr lang="en-US" altLang="ko-KR" sz="2800" dirty="0" smtClean="0">
                <a:solidFill>
                  <a:srgbClr val="FFC000"/>
                </a:solidFill>
              </a:rPr>
              <a:t>(Slow Start)</a:t>
            </a:r>
          </a:p>
          <a:p>
            <a:pPr marL="914400" lvl="2" indent="0">
              <a:buNone/>
            </a:pP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= 1;</a:t>
            </a:r>
          </a:p>
          <a:p>
            <a:pPr marL="914400" lvl="2" indent="0">
              <a:buNone/>
            </a:pPr>
            <a:r>
              <a:rPr lang="en-US" altLang="ko-KR" sz="2400" dirty="0" smtClean="0"/>
              <a:t>while ( </a:t>
            </a:r>
            <a:r>
              <a:rPr lang="ko-KR" altLang="en-US" sz="2400" dirty="0" smtClean="0"/>
              <a:t>손실이 발생하지 않은 동안 </a:t>
            </a:r>
            <a:r>
              <a:rPr lang="en-US" altLang="ko-KR" sz="2400" dirty="0" smtClean="0"/>
              <a:t>) {</a:t>
            </a:r>
          </a:p>
          <a:p>
            <a:pPr marL="914400" lvl="2" indent="0">
              <a:buNone/>
            </a:pPr>
            <a:r>
              <a:rPr lang="en-US" altLang="ko-KR" sz="2400" dirty="0" smtClean="0"/>
              <a:t>	</a:t>
            </a:r>
            <a:r>
              <a:rPr lang="en-US" altLang="ko-KR" sz="2400" dirty="0" err="1" smtClean="0"/>
              <a:t>cwnd</a:t>
            </a:r>
            <a:r>
              <a:rPr lang="ko-KR" altLang="en-US" sz="2400" dirty="0" smtClean="0"/>
              <a:t>개의 </a:t>
            </a:r>
            <a:r>
              <a:rPr lang="en-US" altLang="ko-KR" sz="2400" dirty="0" smtClean="0"/>
              <a:t>packet </a:t>
            </a:r>
            <a:r>
              <a:rPr lang="ko-KR" altLang="en-US" sz="2400" dirty="0" smtClean="0"/>
              <a:t>전송</a:t>
            </a:r>
            <a:r>
              <a:rPr lang="en-US" altLang="ko-KR" sz="2400" dirty="0" smtClean="0"/>
              <a:t>();</a:t>
            </a:r>
          </a:p>
          <a:p>
            <a:pPr marL="914400" lvl="2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smtClean="0"/>
              <a:t>if all </a:t>
            </a:r>
            <a:r>
              <a:rPr lang="en-US" altLang="ko-KR" sz="2400" dirty="0" err="1" smtClean="0"/>
              <a:t>ACKed</a:t>
            </a:r>
            <a:r>
              <a:rPr lang="en-US" altLang="ko-KR" sz="2400" dirty="0" smtClean="0"/>
              <a:t> :</a:t>
            </a:r>
          </a:p>
          <a:p>
            <a:pPr marL="914400" lvl="2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smtClean="0"/>
              <a:t>	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= 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* 2;</a:t>
            </a:r>
            <a:endParaRPr lang="en-US" altLang="ko-KR" sz="2400" dirty="0"/>
          </a:p>
          <a:p>
            <a:pPr marL="914400" lvl="2" indent="0">
              <a:buNone/>
            </a:pPr>
            <a:r>
              <a:rPr lang="en-US" altLang="ko-KR" sz="2400" dirty="0" smtClean="0"/>
              <a:t>}</a:t>
            </a:r>
          </a:p>
          <a:p>
            <a:pPr marL="914400" lvl="2" indent="0">
              <a:buNone/>
            </a:pPr>
            <a:endParaRPr lang="en-US" altLang="ko-KR" sz="2400" dirty="0" smtClean="0"/>
          </a:p>
          <a:p>
            <a:pPr marL="914400" lvl="2" indent="0">
              <a:buNone/>
            </a:pPr>
            <a:r>
              <a:rPr lang="en-US" altLang="ko-KR" sz="2400" dirty="0" smtClean="0"/>
              <a:t>if ‘</a:t>
            </a:r>
            <a:r>
              <a:rPr lang="ko-KR" altLang="en-US" sz="2400" dirty="0" smtClean="0"/>
              <a:t>손실</a:t>
            </a:r>
            <a:r>
              <a:rPr lang="en-US" altLang="ko-KR" sz="2400" dirty="0" smtClean="0"/>
              <a:t>(Loss)’</a:t>
            </a:r>
            <a:r>
              <a:rPr lang="ko-KR" altLang="en-US" sz="2400" dirty="0" smtClean="0"/>
              <a:t> 발생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{</a:t>
            </a:r>
          </a:p>
          <a:p>
            <a:pPr marL="914400" lvl="2" indent="0">
              <a:buNone/>
            </a:pPr>
            <a:r>
              <a:rPr lang="en-US" altLang="ko-KR" sz="2400" dirty="0"/>
              <a:t>	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= 1;     </a:t>
            </a:r>
            <a:r>
              <a:rPr lang="en-US" altLang="ko-KR" sz="2400" dirty="0" err="1" smtClean="0"/>
              <a:t>ssthresh</a:t>
            </a:r>
            <a:r>
              <a:rPr lang="en-US" altLang="ko-KR" sz="2400" dirty="0" smtClean="0"/>
              <a:t> = 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/2;</a:t>
            </a:r>
          </a:p>
          <a:p>
            <a:pPr marL="914400" lvl="2" indent="0">
              <a:buNone/>
            </a:pPr>
            <a:r>
              <a:rPr lang="en-US" altLang="ko-KR" sz="2400" dirty="0"/>
              <a:t>}</a:t>
            </a:r>
            <a:endParaRPr lang="en-US" altLang="ko-KR" sz="2400" dirty="0" smtClean="0"/>
          </a:p>
          <a:p>
            <a:pPr marL="914400" lvl="2" indent="0">
              <a:buNone/>
            </a:pPr>
            <a:endParaRPr lang="en-US" altLang="ko-KR" sz="2400" dirty="0" smtClean="0"/>
          </a:p>
          <a:p>
            <a:pPr marL="914400" lvl="2" indent="0">
              <a:buNone/>
            </a:pPr>
            <a:r>
              <a:rPr lang="en-US" altLang="ko-KR" sz="2400" dirty="0" smtClean="0"/>
              <a:t># </a:t>
            </a:r>
            <a:r>
              <a:rPr lang="en-US" altLang="ko-KR" sz="2400" dirty="0" err="1" smtClean="0"/>
              <a:t>ssthresh</a:t>
            </a:r>
            <a:r>
              <a:rPr lang="ko-KR" altLang="en-US" sz="2400" dirty="0" smtClean="0"/>
              <a:t>는</a:t>
            </a:r>
            <a:r>
              <a:rPr lang="en-US" altLang="ko-KR" sz="2400" dirty="0" smtClean="0"/>
              <a:t> slow start threshold</a:t>
            </a:r>
            <a:r>
              <a:rPr lang="ko-KR" altLang="en-US" sz="2400" dirty="0" smtClean="0"/>
              <a:t>라는 뜻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4927" y="-101311"/>
            <a:ext cx="5637293" cy="3213331"/>
          </a:xfrm>
          <a:prstGeom prst="rect">
            <a:avLst/>
          </a:prstGeom>
        </p:spPr>
      </p:pic>
      <p:sp>
        <p:nvSpPr>
          <p:cNvPr id="100" name="Line 6"/>
          <p:cNvSpPr>
            <a:spLocks noChangeShapeType="1"/>
          </p:cNvSpPr>
          <p:nvPr/>
        </p:nvSpPr>
        <p:spPr bwMode="auto">
          <a:xfrm>
            <a:off x="8821737" y="3352574"/>
            <a:ext cx="2505075" cy="3524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1" name="Text Box 8"/>
          <p:cNvSpPr txBox="1">
            <a:spLocks noChangeArrowheads="1"/>
          </p:cNvSpPr>
          <p:nvPr/>
        </p:nvSpPr>
        <p:spPr bwMode="auto">
          <a:xfrm>
            <a:off x="7961312" y="3038249"/>
            <a:ext cx="869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>
                <a:latin typeface="Arial" panose="020B0604020202020204" pitchFamily="34" charset="0"/>
              </a:rPr>
              <a:t>Host A</a:t>
            </a:r>
          </a:p>
        </p:txBody>
      </p:sp>
      <p:sp>
        <p:nvSpPr>
          <p:cNvPr id="102" name="Text Box 9"/>
          <p:cNvSpPr txBox="1">
            <a:spLocks noChangeArrowheads="1"/>
          </p:cNvSpPr>
          <p:nvPr/>
        </p:nvSpPr>
        <p:spPr bwMode="auto">
          <a:xfrm rot="408567">
            <a:off x="9828212" y="3319236"/>
            <a:ext cx="12080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Arial" panose="020B0604020202020204" pitchFamily="34" charset="0"/>
              </a:rPr>
              <a:t>one segment</a:t>
            </a:r>
            <a:endParaRPr lang="en-US" altLang="ko-KR" sz="1000" dirty="0">
              <a:latin typeface="Times New Roman" panose="02020603050405020304" pitchFamily="18" charset="0"/>
            </a:endParaRPr>
          </a:p>
        </p:txBody>
      </p:sp>
      <p:sp>
        <p:nvSpPr>
          <p:cNvPr id="103" name="Text Box 10"/>
          <p:cNvSpPr txBox="1">
            <a:spLocks noChangeArrowheads="1"/>
          </p:cNvSpPr>
          <p:nvPr/>
        </p:nvSpPr>
        <p:spPr bwMode="auto">
          <a:xfrm rot="16200000">
            <a:off x="8379618" y="3556568"/>
            <a:ext cx="5286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>
                <a:latin typeface="Arial" panose="020B0604020202020204" pitchFamily="34" charset="0"/>
              </a:rPr>
              <a:t>RTT</a:t>
            </a:r>
            <a:endParaRPr lang="en-US" altLang="ko-KR" sz="1000">
              <a:latin typeface="Arial" panose="020B0604020202020204" pitchFamily="34" charset="0"/>
            </a:endParaRPr>
          </a:p>
        </p:txBody>
      </p:sp>
      <p:sp>
        <p:nvSpPr>
          <p:cNvPr id="104" name="Text Box 12"/>
          <p:cNvSpPr txBox="1">
            <a:spLocks noChangeArrowheads="1"/>
          </p:cNvSpPr>
          <p:nvPr/>
        </p:nvSpPr>
        <p:spPr bwMode="auto">
          <a:xfrm>
            <a:off x="11322050" y="3048221"/>
            <a:ext cx="8699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>
                <a:latin typeface="Arial" panose="020B0604020202020204" pitchFamily="34" charset="0"/>
              </a:rPr>
              <a:t>Host B</a:t>
            </a:r>
          </a:p>
        </p:txBody>
      </p:sp>
      <p:sp>
        <p:nvSpPr>
          <p:cNvPr id="105" name="Line 13"/>
          <p:cNvSpPr>
            <a:spLocks noChangeShapeType="1"/>
          </p:cNvSpPr>
          <p:nvPr/>
        </p:nvSpPr>
        <p:spPr bwMode="auto">
          <a:xfrm>
            <a:off x="8816975" y="3000149"/>
            <a:ext cx="0" cy="3848100"/>
          </a:xfrm>
          <a:prstGeom prst="line">
            <a:avLst/>
          </a:prstGeom>
          <a:noFill/>
          <a:ln w="19050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6" name="Line 14"/>
          <p:cNvSpPr>
            <a:spLocks noChangeShapeType="1"/>
          </p:cNvSpPr>
          <p:nvPr/>
        </p:nvSpPr>
        <p:spPr bwMode="auto">
          <a:xfrm>
            <a:off x="11350625" y="3038249"/>
            <a:ext cx="0" cy="3848100"/>
          </a:xfrm>
          <a:prstGeom prst="line">
            <a:avLst/>
          </a:prstGeom>
          <a:noFill/>
          <a:ln w="19050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7" name="Line 15"/>
          <p:cNvSpPr>
            <a:spLocks noChangeShapeType="1"/>
          </p:cNvSpPr>
          <p:nvPr/>
        </p:nvSpPr>
        <p:spPr bwMode="auto">
          <a:xfrm flipH="1" flipV="1">
            <a:off x="8636000" y="3316061"/>
            <a:ext cx="4762" cy="219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8" name="Line 16"/>
          <p:cNvSpPr>
            <a:spLocks noChangeShapeType="1"/>
          </p:cNvSpPr>
          <p:nvPr/>
        </p:nvSpPr>
        <p:spPr bwMode="auto">
          <a:xfrm>
            <a:off x="8645525" y="3922486"/>
            <a:ext cx="4762" cy="2238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09" name="Line 17"/>
          <p:cNvSpPr>
            <a:spLocks noChangeShapeType="1"/>
          </p:cNvSpPr>
          <p:nvPr/>
        </p:nvSpPr>
        <p:spPr bwMode="auto">
          <a:xfrm flipV="1">
            <a:off x="8797925" y="3757386"/>
            <a:ext cx="2505075" cy="3524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110" name="Group 18"/>
          <p:cNvGrpSpPr>
            <a:grpSpLocks/>
          </p:cNvGrpSpPr>
          <p:nvPr/>
        </p:nvGrpSpPr>
        <p:grpSpPr bwMode="auto">
          <a:xfrm>
            <a:off x="11045825" y="6498999"/>
            <a:ext cx="615950" cy="366712"/>
            <a:chOff x="3317" y="3527"/>
            <a:chExt cx="388" cy="231"/>
          </a:xfrm>
        </p:grpSpPr>
        <p:sp>
          <p:nvSpPr>
            <p:cNvPr id="111" name="Rectangle 19"/>
            <p:cNvSpPr>
              <a:spLocks noChangeArrowheads="1"/>
            </p:cNvSpPr>
            <p:nvPr/>
          </p:nvSpPr>
          <p:spPr bwMode="auto">
            <a:xfrm>
              <a:off x="3342" y="3576"/>
              <a:ext cx="324" cy="1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Tahoma" panose="020B0604030504040204" pitchFamily="34" charset="0"/>
              </a:endParaRPr>
            </a:p>
          </p:txBody>
        </p:sp>
        <p:sp>
          <p:nvSpPr>
            <p:cNvPr id="112" name="Text Box 20"/>
            <p:cNvSpPr txBox="1">
              <a:spLocks noChangeArrowheads="1"/>
            </p:cNvSpPr>
            <p:nvPr/>
          </p:nvSpPr>
          <p:spPr bwMode="auto">
            <a:xfrm>
              <a:off x="3317" y="3527"/>
              <a:ext cx="388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800">
                  <a:latin typeface="Arial" panose="020B0604020202020204" pitchFamily="34" charset="0"/>
                </a:rPr>
                <a:t>time</a:t>
              </a:r>
              <a:endParaRPr lang="en-US" altLang="ko-KR" sz="1000">
                <a:latin typeface="Arial" panose="020B0604020202020204" pitchFamily="34" charset="0"/>
              </a:endParaRPr>
            </a:p>
          </p:txBody>
        </p:sp>
      </p:grpSp>
      <p:sp>
        <p:nvSpPr>
          <p:cNvPr id="113" name="Line 21"/>
          <p:cNvSpPr>
            <a:spLocks noChangeShapeType="1"/>
          </p:cNvSpPr>
          <p:nvPr/>
        </p:nvSpPr>
        <p:spPr bwMode="auto">
          <a:xfrm>
            <a:off x="8826500" y="4133624"/>
            <a:ext cx="2505075" cy="3524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4" name="Line 22"/>
          <p:cNvSpPr>
            <a:spLocks noChangeShapeType="1"/>
          </p:cNvSpPr>
          <p:nvPr/>
        </p:nvSpPr>
        <p:spPr bwMode="auto">
          <a:xfrm>
            <a:off x="8821737" y="4219349"/>
            <a:ext cx="2505075" cy="3524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5" name="Line 23"/>
          <p:cNvSpPr>
            <a:spLocks noChangeShapeType="1"/>
          </p:cNvSpPr>
          <p:nvPr/>
        </p:nvSpPr>
        <p:spPr bwMode="auto">
          <a:xfrm flipV="1">
            <a:off x="8821737" y="4743224"/>
            <a:ext cx="2528888" cy="361950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6" name="Line 24"/>
          <p:cNvSpPr>
            <a:spLocks noChangeShapeType="1"/>
          </p:cNvSpPr>
          <p:nvPr/>
        </p:nvSpPr>
        <p:spPr bwMode="auto">
          <a:xfrm flipV="1">
            <a:off x="8794750" y="5003574"/>
            <a:ext cx="2505075" cy="352425"/>
          </a:xfrm>
          <a:prstGeom prst="line">
            <a:avLst/>
          </a:prstGeom>
          <a:noFill/>
          <a:ln w="28575">
            <a:solidFill>
              <a:srgbClr val="92D050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17" name="Text Box 25"/>
          <p:cNvSpPr txBox="1">
            <a:spLocks noChangeArrowheads="1"/>
          </p:cNvSpPr>
          <p:nvPr/>
        </p:nvSpPr>
        <p:spPr bwMode="auto">
          <a:xfrm rot="408567">
            <a:off x="9826625" y="4105049"/>
            <a:ext cx="12779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>
                <a:latin typeface="Arial" panose="020B0604020202020204" pitchFamily="34" charset="0"/>
              </a:rPr>
              <a:t>two segments</a:t>
            </a:r>
            <a:endParaRPr lang="en-US" altLang="ko-KR" sz="1000">
              <a:latin typeface="Times New Roman" panose="02020603050405020304" pitchFamily="18" charset="0"/>
            </a:endParaRPr>
          </a:p>
        </p:txBody>
      </p:sp>
      <p:sp>
        <p:nvSpPr>
          <p:cNvPr id="118" name="Text Box 26"/>
          <p:cNvSpPr txBox="1">
            <a:spLocks noChangeArrowheads="1"/>
          </p:cNvSpPr>
          <p:nvPr/>
        </p:nvSpPr>
        <p:spPr bwMode="auto">
          <a:xfrm rot="408567">
            <a:off x="9918700" y="5119461"/>
            <a:ext cx="13065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>
                <a:latin typeface="Arial" panose="020B0604020202020204" pitchFamily="34" charset="0"/>
              </a:rPr>
              <a:t>four segments</a:t>
            </a:r>
            <a:endParaRPr lang="en-US" altLang="ko-KR" sz="1000">
              <a:latin typeface="Times New Roman" panose="02020603050405020304" pitchFamily="18" charset="0"/>
            </a:endParaRPr>
          </a:p>
        </p:txBody>
      </p:sp>
      <p:sp>
        <p:nvSpPr>
          <p:cNvPr id="120" name="Line 28"/>
          <p:cNvSpPr>
            <a:spLocks noChangeShapeType="1"/>
          </p:cNvSpPr>
          <p:nvPr/>
        </p:nvSpPr>
        <p:spPr bwMode="auto">
          <a:xfrm>
            <a:off x="8831262" y="5138511"/>
            <a:ext cx="2505075" cy="3524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1" name="Line 29"/>
          <p:cNvSpPr>
            <a:spLocks noChangeShapeType="1"/>
          </p:cNvSpPr>
          <p:nvPr/>
        </p:nvSpPr>
        <p:spPr bwMode="auto">
          <a:xfrm>
            <a:off x="8816975" y="5233761"/>
            <a:ext cx="2505075" cy="3524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2" name="Line 30"/>
          <p:cNvSpPr>
            <a:spLocks noChangeShapeType="1"/>
          </p:cNvSpPr>
          <p:nvPr/>
        </p:nvSpPr>
        <p:spPr bwMode="auto">
          <a:xfrm>
            <a:off x="8831262" y="5338536"/>
            <a:ext cx="2505075" cy="352425"/>
          </a:xfrm>
          <a:prstGeom prst="line">
            <a:avLst/>
          </a:prstGeom>
          <a:noFill/>
          <a:ln w="28575">
            <a:solidFill>
              <a:srgbClr val="92D05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23" name="Line 31"/>
          <p:cNvSpPr>
            <a:spLocks noChangeShapeType="1"/>
          </p:cNvSpPr>
          <p:nvPr/>
        </p:nvSpPr>
        <p:spPr bwMode="auto">
          <a:xfrm>
            <a:off x="8821737" y="5438549"/>
            <a:ext cx="2505075" cy="352425"/>
          </a:xfrm>
          <a:prstGeom prst="line">
            <a:avLst/>
          </a:prstGeom>
          <a:noFill/>
          <a:ln w="28575">
            <a:solidFill>
              <a:srgbClr val="92D05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165" name="TextBox 164"/>
          <p:cNvSpPr txBox="1"/>
          <p:nvPr/>
        </p:nvSpPr>
        <p:spPr>
          <a:xfrm>
            <a:off x="9019026" y="5922131"/>
            <a:ext cx="2456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확인응답</a:t>
            </a:r>
            <a:r>
              <a:rPr lang="ko-KR" altLang="en-US" dirty="0" smtClean="0"/>
              <a:t> 받을 때마다</a:t>
            </a:r>
            <a:r>
              <a:rPr lang="en-US" altLang="ko-KR" dirty="0" smtClean="0"/>
              <a:t>,</a:t>
            </a:r>
          </a:p>
          <a:p>
            <a:r>
              <a:rPr lang="en-US" altLang="ko-KR" dirty="0" smtClean="0"/>
              <a:t>2 MSS </a:t>
            </a:r>
            <a:r>
              <a:rPr lang="ko-KR" altLang="en-US" dirty="0" smtClean="0"/>
              <a:t>세그먼트 전송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226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109" grpId="0" animBg="1"/>
      <p:bldP spid="113" grpId="0" animBg="1"/>
      <p:bldP spid="114" grpId="0" animBg="1"/>
      <p:bldP spid="115" grpId="0" animBg="1"/>
      <p:bldP spid="116" grpId="0" animBg="1"/>
      <p:bldP spid="120" grpId="0" animBg="1"/>
      <p:bldP spid="121" grpId="0" animBg="1"/>
      <p:bldP spid="122" grpId="0" animBg="1"/>
      <p:bldP spid="123" grpId="0" animBg="1"/>
      <p:bldP spid="16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TCP Tahoe (1988)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7649030" cy="5975124"/>
          </a:xfrm>
        </p:spPr>
        <p:txBody>
          <a:bodyPr>
            <a:normAutofit/>
          </a:bodyPr>
          <a:lstStyle/>
          <a:p>
            <a:pPr lvl="1"/>
            <a:r>
              <a:rPr lang="ko-KR" altLang="en-US" sz="2800" dirty="0" smtClean="0">
                <a:solidFill>
                  <a:srgbClr val="00FFFF"/>
                </a:solidFill>
              </a:rPr>
              <a:t>혼잡 회피</a:t>
            </a:r>
            <a:r>
              <a:rPr lang="en-US" altLang="ko-KR" sz="2800" dirty="0" smtClean="0">
                <a:solidFill>
                  <a:srgbClr val="00FFFF"/>
                </a:solidFill>
              </a:rPr>
              <a:t>(Congestion Avoid)</a:t>
            </a:r>
          </a:p>
          <a:p>
            <a:pPr marL="914400" lvl="2" indent="0">
              <a:buNone/>
            </a:pPr>
            <a:r>
              <a:rPr lang="en-US" altLang="ko-KR" sz="2400" dirty="0" smtClean="0"/>
              <a:t>(</a:t>
            </a:r>
            <a:r>
              <a:rPr lang="ko-KR" altLang="en-US" sz="2400" dirty="0" smtClean="0"/>
              <a:t>한 차례 혼잡을 겪은 뒤</a:t>
            </a:r>
            <a:r>
              <a:rPr lang="en-US" altLang="ko-KR" sz="2400" dirty="0" smtClean="0"/>
              <a:t>, … )</a:t>
            </a:r>
          </a:p>
          <a:p>
            <a:pPr marL="914400" lvl="2" indent="0">
              <a:buNone/>
            </a:pPr>
            <a:r>
              <a:rPr lang="ko-KR" altLang="en-US" sz="2400" dirty="0" smtClean="0"/>
              <a:t>만약 </a:t>
            </a:r>
            <a:r>
              <a:rPr lang="en-US" altLang="ko-KR" sz="2400" dirty="0" err="1" smtClean="0"/>
              <a:t>cwnd</a:t>
            </a:r>
            <a:r>
              <a:rPr lang="ko-KR" altLang="en-US" sz="2400" dirty="0" smtClean="0"/>
              <a:t>가 지수적으로 증가하다</a:t>
            </a:r>
            <a:endParaRPr lang="en-US" altLang="ko-KR" sz="2400" dirty="0" smtClean="0"/>
          </a:p>
          <a:p>
            <a:pPr marL="914400" lvl="2" indent="0">
              <a:buNone/>
            </a:pPr>
            <a:r>
              <a:rPr lang="en-US" altLang="ko-KR" sz="2400" dirty="0" err="1" smtClean="0">
                <a:solidFill>
                  <a:srgbClr val="FFC000"/>
                </a:solidFill>
              </a:rPr>
              <a:t>cwnd</a:t>
            </a:r>
            <a:r>
              <a:rPr lang="en-US" altLang="ko-KR" sz="2400" dirty="0" smtClean="0">
                <a:solidFill>
                  <a:srgbClr val="FFC000"/>
                </a:solidFill>
              </a:rPr>
              <a:t> &gt;= </a:t>
            </a:r>
            <a:r>
              <a:rPr lang="en-US" altLang="ko-KR" sz="2400" dirty="0" err="1" smtClean="0">
                <a:solidFill>
                  <a:srgbClr val="FFC000"/>
                </a:solidFill>
              </a:rPr>
              <a:t>ssthresh</a:t>
            </a:r>
            <a:r>
              <a:rPr lang="ko-KR" altLang="en-US" sz="2400" dirty="0" smtClean="0"/>
              <a:t>가 되면</a:t>
            </a:r>
            <a:r>
              <a:rPr lang="en-US" altLang="ko-KR" sz="2400" dirty="0" smtClean="0"/>
              <a:t>, </a:t>
            </a:r>
          </a:p>
          <a:p>
            <a:pPr marL="914400" lvl="2" indent="0">
              <a:buNone/>
            </a:pPr>
            <a:r>
              <a:rPr lang="en-US" altLang="ko-KR" sz="2400" dirty="0" err="1"/>
              <a:t>c</a:t>
            </a:r>
            <a:r>
              <a:rPr lang="en-US" altLang="ko-KR" sz="2400" dirty="0" err="1" smtClean="0"/>
              <a:t>wnd</a:t>
            </a:r>
            <a:r>
              <a:rPr lang="ko-KR" altLang="en-US" sz="2400" dirty="0" smtClean="0"/>
              <a:t>값을 </a:t>
            </a:r>
            <a:r>
              <a:rPr lang="en-US" altLang="ko-KR" sz="2400" dirty="0" smtClean="0">
                <a:solidFill>
                  <a:srgbClr val="92D050"/>
                </a:solidFill>
              </a:rPr>
              <a:t>1</a:t>
            </a:r>
            <a:r>
              <a:rPr lang="ko-KR" altLang="en-US" sz="2400" dirty="0" smtClean="0">
                <a:solidFill>
                  <a:srgbClr val="92D050"/>
                </a:solidFill>
              </a:rPr>
              <a:t>씩 증가</a:t>
            </a:r>
            <a:r>
              <a:rPr lang="ko-KR" altLang="en-US" sz="2400" dirty="0" smtClean="0"/>
              <a:t>시킨다</a:t>
            </a:r>
            <a:r>
              <a:rPr lang="en-US" altLang="ko-KR" sz="2400" dirty="0" smtClean="0"/>
              <a:t>.</a:t>
            </a:r>
          </a:p>
          <a:p>
            <a:pPr marL="914400" lvl="2" indent="0">
              <a:buNone/>
            </a:pPr>
            <a:r>
              <a:rPr lang="en-US" altLang="ko-KR" sz="2400" dirty="0"/>
              <a:t>	</a:t>
            </a:r>
            <a:r>
              <a:rPr lang="ko-KR" altLang="en-US" sz="2400" dirty="0" smtClean="0"/>
              <a:t>→ 이를 통해 혼잡을 회피하고자 시도함</a:t>
            </a:r>
            <a:r>
              <a:rPr lang="en-US" altLang="ko-KR" sz="2400" dirty="0" smtClean="0"/>
              <a:t>.</a:t>
            </a:r>
          </a:p>
          <a:p>
            <a:pPr marL="914400" lvl="2" indent="0">
              <a:buNone/>
            </a:pPr>
            <a:endParaRPr lang="en-US" altLang="ko-KR" sz="2400" dirty="0"/>
          </a:p>
          <a:p>
            <a:pPr marL="914400" lvl="2" indent="0">
              <a:buNone/>
            </a:pPr>
            <a:r>
              <a:rPr lang="ko-KR" altLang="en-US" sz="2400" dirty="0" smtClean="0"/>
              <a:t>그렇다면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혼잡 회피에 따른</a:t>
            </a:r>
            <a:endParaRPr lang="en-US" altLang="ko-KR" sz="2400" dirty="0" smtClean="0"/>
          </a:p>
          <a:p>
            <a:pPr marL="914400" lvl="2" indent="0">
              <a:buNone/>
            </a:pPr>
            <a:r>
              <a:rPr lang="ko-KR" altLang="en-US" sz="2400" dirty="0" smtClean="0"/>
              <a:t>선형적 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증가는 언제 끝날 것인가</a:t>
            </a:r>
            <a:r>
              <a:rPr lang="en-US" altLang="ko-KR" sz="2400" dirty="0" smtClean="0"/>
              <a:t>?</a:t>
            </a:r>
          </a:p>
          <a:p>
            <a:pPr marL="914400" lvl="2" indent="0">
              <a:buNone/>
            </a:pPr>
            <a:r>
              <a:rPr lang="en-US" altLang="ko-KR" sz="2400" dirty="0"/>
              <a:t>	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→ 또 다시 </a:t>
            </a:r>
            <a:r>
              <a:rPr lang="ko-KR" altLang="en-US" sz="2400" u="sng" dirty="0" smtClean="0">
                <a:solidFill>
                  <a:srgbClr val="00FFFF"/>
                </a:solidFill>
              </a:rPr>
              <a:t>혼잡에 직면했을 때</a:t>
            </a:r>
            <a:r>
              <a:rPr lang="en-US" altLang="ko-KR" sz="2400" dirty="0" smtClean="0"/>
              <a:t>!</a:t>
            </a:r>
          </a:p>
          <a:p>
            <a:pPr marL="914400" lvl="2" indent="0">
              <a:buNone/>
            </a:pPr>
            <a:r>
              <a:rPr lang="en-US" altLang="ko-KR" sz="2400" dirty="0"/>
              <a:t>	 </a:t>
            </a:r>
            <a:r>
              <a:rPr lang="en-US" altLang="ko-KR" sz="2400" dirty="0" smtClean="0"/>
              <a:t>    (loss = 3-</a:t>
            </a:r>
            <a:r>
              <a:rPr lang="ko-KR" altLang="en-US" sz="2400" dirty="0" smtClean="0"/>
              <a:t>중복</a:t>
            </a:r>
            <a:r>
              <a:rPr lang="en-US" altLang="ko-KR" sz="2400" dirty="0" smtClean="0"/>
              <a:t> ACK or timeout)</a:t>
            </a:r>
          </a:p>
          <a:p>
            <a:pPr marL="914400" lvl="2" indent="0">
              <a:buNone/>
            </a:pPr>
            <a:r>
              <a:rPr lang="en-US" altLang="ko-KR" sz="2400" dirty="0" smtClean="0"/>
              <a:t>	     (</a:t>
            </a:r>
            <a:r>
              <a:rPr lang="ko-KR" altLang="en-US" sz="2400" dirty="0" smtClean="0"/>
              <a:t>다시 </a:t>
            </a:r>
            <a:r>
              <a:rPr lang="en-US" altLang="ko-KR" sz="2400" dirty="0" smtClean="0"/>
              <a:t>slow-start </a:t>
            </a:r>
            <a:r>
              <a:rPr lang="ko-KR" altLang="en-US" sz="2400" dirty="0" smtClean="0"/>
              <a:t>상태로 전이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pPr marL="914400" lvl="2" indent="0">
              <a:buNone/>
            </a:pPr>
            <a:endParaRPr lang="en-US" altLang="ko-KR" sz="24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18</a:t>
            </a:fld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64927" y="-101311"/>
            <a:ext cx="5637293" cy="3213331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7286171" y="3112020"/>
            <a:ext cx="4760686" cy="3013943"/>
          </a:xfrm>
          <a:prstGeom prst="roundRect">
            <a:avLst>
              <a:gd name="adj" fmla="val 11310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/>
              <a:t>생각해볼 점 </a:t>
            </a:r>
            <a:r>
              <a:rPr lang="en-US" altLang="ko-KR" sz="2400" dirty="0" smtClean="0"/>
              <a:t>:</a:t>
            </a:r>
          </a:p>
          <a:p>
            <a:pPr algn="ctr"/>
            <a:r>
              <a:rPr lang="en-US" altLang="ko-KR" sz="2400" dirty="0" smtClean="0"/>
              <a:t>3-duplicate ACK vs Timeout … </a:t>
            </a:r>
          </a:p>
          <a:p>
            <a:pPr algn="ctr"/>
            <a:r>
              <a:rPr lang="ko-KR" altLang="en-US" sz="2400" u="sng" dirty="0" smtClean="0"/>
              <a:t>네트워크 혼잡이 더 심한 경우는</a:t>
            </a:r>
            <a:r>
              <a:rPr lang="en-US" altLang="ko-KR" sz="2400" u="sng" dirty="0" smtClean="0"/>
              <a:t>?</a:t>
            </a:r>
          </a:p>
          <a:p>
            <a:pPr algn="ctr"/>
            <a:endParaRPr lang="en-US" altLang="ko-KR" sz="2400" u="sng" dirty="0" smtClean="0"/>
          </a:p>
          <a:p>
            <a:pPr algn="ctr"/>
            <a:endParaRPr lang="en-US" altLang="ko-KR" sz="2400" u="sng" dirty="0" smtClean="0"/>
          </a:p>
          <a:p>
            <a:pPr algn="ctr"/>
            <a:r>
              <a:rPr lang="ko-KR" altLang="en-US" sz="2400" dirty="0" smtClean="0"/>
              <a:t> </a:t>
            </a:r>
            <a:endParaRPr lang="en-US" altLang="ko-KR" sz="2400" dirty="0" smtClean="0"/>
          </a:p>
          <a:p>
            <a:pPr algn="ctr"/>
            <a:endParaRPr lang="en-US" altLang="ko-KR" sz="2400" dirty="0"/>
          </a:p>
          <a:p>
            <a:pPr algn="ctr"/>
            <a:endParaRPr lang="ko-KR" alt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636515" y="4411647"/>
            <a:ext cx="34103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3-duplicate ACK</a:t>
            </a:r>
            <a:r>
              <a:rPr lang="ko-KR" altLang="en-US" sz="2000" dirty="0" smtClean="0"/>
              <a:t>는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한 패킷을 제외하고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나머지 패킷들은 잘 전달되고 있다는 뜻</a:t>
            </a:r>
            <a:r>
              <a:rPr lang="en-US" altLang="ko-KR" sz="2000" dirty="0" smtClean="0"/>
              <a:t>.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altLang="ko-KR" sz="2000" dirty="0" smtClean="0"/>
              <a:t>Timeout</a:t>
            </a:r>
            <a:r>
              <a:rPr lang="ko-KR" altLang="en-US" sz="2000" dirty="0" smtClean="0"/>
              <a:t>보다 네트워크 혼잡이 </a:t>
            </a:r>
            <a:r>
              <a:rPr lang="ko-KR" altLang="en-US" sz="2000" u="sng" dirty="0"/>
              <a:t>덜</a:t>
            </a:r>
            <a:r>
              <a:rPr lang="ko-KR" altLang="en-US" sz="2000" u="sng" dirty="0" smtClean="0"/>
              <a:t> 심하다는</a:t>
            </a:r>
            <a:r>
              <a:rPr lang="ko-KR" altLang="en-US" sz="2000" dirty="0" smtClean="0"/>
              <a:t> 의미</a:t>
            </a:r>
            <a:r>
              <a:rPr lang="en-US" altLang="ko-KR" sz="2000" dirty="0" smtClean="0"/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" y="5617872"/>
            <a:ext cx="7968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Tahoe</a:t>
            </a:r>
            <a:r>
              <a:rPr lang="ko-KR" altLang="en-US" sz="2400" dirty="0" smtClean="0"/>
              <a:t>의 한계 ★</a:t>
            </a:r>
            <a:r>
              <a:rPr lang="en-US" altLang="ko-KR" sz="2400" dirty="0" smtClean="0"/>
              <a:t> </a:t>
            </a:r>
          </a:p>
          <a:p>
            <a:r>
              <a:rPr lang="en-US" altLang="ko-KR" sz="2400" dirty="0" smtClean="0"/>
              <a:t>3-duplicate ACK</a:t>
            </a:r>
            <a:r>
              <a:rPr lang="ko-KR" altLang="en-US" sz="2400" dirty="0" smtClean="0"/>
              <a:t>와 </a:t>
            </a:r>
            <a:r>
              <a:rPr lang="en-US" altLang="ko-KR" sz="2400" dirty="0" smtClean="0"/>
              <a:t>Timeout</a:t>
            </a:r>
            <a:r>
              <a:rPr lang="ko-KR" altLang="en-US" sz="2400" dirty="0" smtClean="0"/>
              <a:t>의 경우를 구분하지 않고</a:t>
            </a:r>
            <a:endParaRPr lang="en-US" altLang="ko-KR" sz="2400" dirty="0" smtClean="0"/>
          </a:p>
          <a:p>
            <a:r>
              <a:rPr lang="ko-KR" altLang="en-US" sz="2400" dirty="0" smtClean="0"/>
              <a:t>항상 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= 1</a:t>
            </a:r>
            <a:r>
              <a:rPr lang="ko-KR" altLang="en-US" sz="2400" dirty="0" smtClean="0"/>
              <a:t>로 설정</a:t>
            </a:r>
            <a:endParaRPr lang="en-US" altLang="ko-KR" sz="2400" dirty="0" smtClean="0"/>
          </a:p>
        </p:txBody>
      </p:sp>
      <p:sp>
        <p:nvSpPr>
          <p:cNvPr id="6" name="TextBox 5"/>
          <p:cNvSpPr txBox="1"/>
          <p:nvPr/>
        </p:nvSpPr>
        <p:spPr>
          <a:xfrm rot="19863094">
            <a:off x="6761573" y="4602646"/>
            <a:ext cx="2017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>
                <a:solidFill>
                  <a:srgbClr val="00FFFF"/>
                </a:solidFill>
              </a:rPr>
              <a:t>Timeout</a:t>
            </a:r>
            <a:endParaRPr lang="ko-KR" altLang="en-US" sz="3600" dirty="0">
              <a:solidFill>
                <a:srgbClr val="00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74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TCP Reno (1990)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/>
              <a:t>Tahoe + ‘</a:t>
            </a:r>
            <a:r>
              <a:rPr lang="en-US" altLang="ko-KR" sz="3200" dirty="0" smtClean="0">
                <a:solidFill>
                  <a:srgbClr val="FFC000"/>
                </a:solidFill>
              </a:rPr>
              <a:t>fast recovery (</a:t>
            </a:r>
            <a:r>
              <a:rPr lang="ko-KR" altLang="en-US" sz="3200" dirty="0" smtClean="0">
                <a:solidFill>
                  <a:srgbClr val="FFC000"/>
                </a:solidFill>
              </a:rPr>
              <a:t>빠른 회복</a:t>
            </a:r>
            <a:r>
              <a:rPr lang="en-US" altLang="ko-KR" sz="3200" dirty="0" smtClean="0">
                <a:solidFill>
                  <a:srgbClr val="FFC000"/>
                </a:solidFill>
              </a:rPr>
              <a:t>)</a:t>
            </a:r>
            <a:r>
              <a:rPr lang="en-US" altLang="ko-KR" sz="3200" dirty="0" smtClean="0"/>
              <a:t>’</a:t>
            </a:r>
          </a:p>
          <a:p>
            <a:pPr lvl="1"/>
            <a:r>
              <a:rPr lang="en-US" altLang="ko-KR" sz="2800" dirty="0" smtClean="0">
                <a:solidFill>
                  <a:srgbClr val="00FFFF"/>
                </a:solidFill>
              </a:rPr>
              <a:t>3-duplicate ACK</a:t>
            </a:r>
            <a:r>
              <a:rPr lang="ko-KR" altLang="en-US" sz="2800" dirty="0" smtClean="0"/>
              <a:t>에 따른 </a:t>
            </a:r>
            <a:r>
              <a:rPr lang="en-US" altLang="ko-KR" sz="2800" dirty="0" smtClean="0"/>
              <a:t>fast retransmit</a:t>
            </a:r>
            <a:r>
              <a:rPr lang="ko-KR" altLang="en-US" sz="2800" dirty="0" smtClean="0"/>
              <a:t>을 해야 할 경우</a:t>
            </a:r>
            <a:r>
              <a:rPr lang="en-US" altLang="ko-KR" sz="2800" dirty="0" smtClean="0"/>
              <a:t>,				  </a:t>
            </a:r>
            <a:r>
              <a:rPr lang="en-US" altLang="ko-KR" sz="2800" dirty="0" err="1" smtClean="0"/>
              <a:t>cwnd</a:t>
            </a:r>
            <a:r>
              <a:rPr lang="ko-KR" altLang="en-US" sz="2800" dirty="0" smtClean="0"/>
              <a:t>를 반으로만 줄이자</a:t>
            </a:r>
            <a:r>
              <a:rPr lang="en-US" altLang="ko-KR" sz="2800" dirty="0" smtClean="0"/>
              <a:t>.</a:t>
            </a:r>
          </a:p>
          <a:p>
            <a:pPr marL="914400" lvl="2" indent="0">
              <a:buNone/>
            </a:pPr>
            <a:r>
              <a:rPr lang="ko-KR" altLang="en-US" sz="2400" dirty="0" smtClean="0"/>
              <a:t>즉</a:t>
            </a:r>
            <a:r>
              <a:rPr lang="en-US" altLang="ko-KR" sz="2400" dirty="0" smtClean="0"/>
              <a:t>, </a:t>
            </a:r>
            <a:r>
              <a:rPr lang="en-US" altLang="ko-KR" sz="2400" dirty="0" err="1" smtClean="0"/>
              <a:t>cwnd</a:t>
            </a:r>
            <a:r>
              <a:rPr lang="en-US" altLang="ko-KR" sz="2400" dirty="0" smtClean="0"/>
              <a:t> = 1; (X)	</a:t>
            </a:r>
            <a:r>
              <a:rPr lang="en-US" altLang="ko-KR" sz="2400" dirty="0" err="1" smtClean="0">
                <a:solidFill>
                  <a:srgbClr val="00FFFF"/>
                </a:solidFill>
              </a:rPr>
              <a:t>cwnd</a:t>
            </a:r>
            <a:r>
              <a:rPr lang="en-US" altLang="ko-KR" sz="2400" dirty="0" smtClean="0">
                <a:solidFill>
                  <a:srgbClr val="00FFFF"/>
                </a:solidFill>
              </a:rPr>
              <a:t> = </a:t>
            </a:r>
            <a:r>
              <a:rPr lang="en-US" altLang="ko-KR" sz="2400" dirty="0" err="1" smtClean="0">
                <a:solidFill>
                  <a:srgbClr val="00FFFF"/>
                </a:solidFill>
              </a:rPr>
              <a:t>cwnd</a:t>
            </a:r>
            <a:r>
              <a:rPr lang="en-US" altLang="ko-KR" sz="2400" dirty="0" smtClean="0">
                <a:solidFill>
                  <a:srgbClr val="00FFFF"/>
                </a:solidFill>
              </a:rPr>
              <a:t> / 2</a:t>
            </a:r>
            <a:r>
              <a:rPr lang="en-US" altLang="ko-KR" sz="2400" dirty="0" smtClean="0"/>
              <a:t>;</a:t>
            </a:r>
            <a:endParaRPr lang="en-US" altLang="ko-KR" sz="2400" dirty="0"/>
          </a:p>
          <a:p>
            <a:endParaRPr lang="en-US" altLang="ko-KR" sz="3200" dirty="0" smtClean="0"/>
          </a:p>
          <a:p>
            <a:pPr lvl="1"/>
            <a:r>
              <a:rPr lang="en-US" altLang="ko-KR" sz="2800" dirty="0" smtClean="0"/>
              <a:t>FR(Fast Recovery) </a:t>
            </a:r>
            <a:r>
              <a:rPr lang="ko-KR" altLang="en-US" sz="2800" dirty="0" smtClean="0"/>
              <a:t>기간 </a:t>
            </a:r>
            <a:r>
              <a:rPr lang="en-US" altLang="ko-KR" sz="2800" dirty="0" smtClean="0"/>
              <a:t>:</a:t>
            </a:r>
          </a:p>
          <a:p>
            <a:pPr marL="457200" lvl="1" indent="0">
              <a:buNone/>
            </a:pPr>
            <a:r>
              <a:rPr lang="en-US" altLang="ko-KR" sz="2800" dirty="0" smtClean="0"/>
              <a:t>	</a:t>
            </a:r>
            <a:r>
              <a:rPr lang="en-US" altLang="ko-KR" sz="2800" u="sng" dirty="0" smtClean="0"/>
              <a:t>non-duplicate ACK</a:t>
            </a:r>
            <a:r>
              <a:rPr lang="ko-KR" altLang="en-US" sz="2800" dirty="0" smtClean="0"/>
              <a:t>를 수신할 때까지</a:t>
            </a:r>
            <a:endParaRPr lang="en-US" altLang="ko-KR" sz="2800" dirty="0" smtClean="0"/>
          </a:p>
          <a:p>
            <a:pPr marL="457200" lvl="1" indent="0">
              <a:buNone/>
            </a:pPr>
            <a:r>
              <a:rPr lang="en-US" altLang="ko-KR" sz="2800" dirty="0"/>
              <a:t>	</a:t>
            </a:r>
            <a:r>
              <a:rPr lang="en-US" altLang="ko-KR" sz="2800" dirty="0" err="1" smtClean="0"/>
              <a:t>cwnd</a:t>
            </a:r>
            <a:r>
              <a:rPr lang="en-US" altLang="ko-KR" sz="2800" dirty="0" smtClean="0"/>
              <a:t> </a:t>
            </a:r>
            <a:r>
              <a:rPr lang="ko-KR" altLang="en-US" sz="2800" dirty="0" smtClean="0"/>
              <a:t>크기 유지</a:t>
            </a:r>
            <a:r>
              <a:rPr lang="en-US" altLang="ko-KR" sz="2800" dirty="0" smtClean="0"/>
              <a:t>.</a:t>
            </a:r>
          </a:p>
          <a:p>
            <a:pPr lvl="1"/>
            <a:endParaRPr lang="en-US" altLang="ko-KR" sz="2800" dirty="0" smtClean="0"/>
          </a:p>
          <a:p>
            <a:pPr marL="457200" lvl="1" indent="0">
              <a:buNone/>
            </a:pPr>
            <a:r>
              <a:rPr lang="en-US" altLang="ko-KR" sz="2800" dirty="0" smtClean="0"/>
              <a:t>	</a:t>
            </a:r>
            <a:r>
              <a:rPr lang="ko-KR" altLang="en-US" sz="2800" dirty="0" smtClean="0"/>
              <a:t>단 </a:t>
            </a:r>
            <a:r>
              <a:rPr lang="en-US" altLang="ko-KR" sz="2800" dirty="0" smtClean="0"/>
              <a:t>FR </a:t>
            </a:r>
            <a:r>
              <a:rPr lang="ko-KR" altLang="en-US" sz="2800" dirty="0" smtClean="0"/>
              <a:t>기간 동안 패킷 손실이 더 발견될 경우</a:t>
            </a:r>
            <a:r>
              <a:rPr lang="en-US" altLang="ko-KR" sz="2800" dirty="0" smtClean="0"/>
              <a:t>, </a:t>
            </a:r>
          </a:p>
          <a:p>
            <a:pPr marL="457200" lvl="1" indent="0">
              <a:buNone/>
            </a:pPr>
            <a:r>
              <a:rPr lang="en-US" altLang="ko-KR" sz="2800" dirty="0"/>
              <a:t>	</a:t>
            </a:r>
            <a:r>
              <a:rPr lang="en-US" altLang="ko-KR" sz="2800" dirty="0" smtClean="0"/>
              <a:t>FR </a:t>
            </a:r>
            <a:r>
              <a:rPr lang="ko-KR" altLang="en-US" sz="2800" dirty="0" smtClean="0"/>
              <a:t>기간 동안이더라도 </a:t>
            </a:r>
            <a:r>
              <a:rPr lang="en-US" altLang="ko-KR" sz="2800" dirty="0" err="1" smtClean="0"/>
              <a:t>cwnd</a:t>
            </a:r>
            <a:r>
              <a:rPr lang="en-US" altLang="ko-KR" sz="2800" dirty="0" smtClean="0"/>
              <a:t> </a:t>
            </a:r>
            <a:r>
              <a:rPr lang="ko-KR" altLang="en-US" sz="2800" dirty="0"/>
              <a:t>크기를 반씩 계속 줄여 나감</a:t>
            </a:r>
            <a:r>
              <a:rPr lang="en-US" altLang="ko-KR" sz="2800" dirty="0"/>
              <a:t>.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19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58095" t="56850" r="19365" b="21025"/>
          <a:stretch/>
        </p:blipFill>
        <p:spPr>
          <a:xfrm>
            <a:off x="7060192" y="2061028"/>
            <a:ext cx="4777216" cy="253999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8229600" y="4152900"/>
            <a:ext cx="542925" cy="381000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800100" y="4851400"/>
            <a:ext cx="11676642" cy="1836737"/>
            <a:chOff x="800100" y="4851400"/>
            <a:chExt cx="11676642" cy="1836737"/>
          </a:xfrm>
        </p:grpSpPr>
        <p:sp>
          <p:nvSpPr>
            <p:cNvPr id="7" name="오른쪽 화살표 6"/>
            <p:cNvSpPr/>
            <p:nvPr/>
          </p:nvSpPr>
          <p:spPr>
            <a:xfrm>
              <a:off x="990600" y="5962650"/>
              <a:ext cx="571500" cy="479425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800100" y="4851400"/>
              <a:ext cx="10668000" cy="1836737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643642" y="5857140"/>
              <a:ext cx="108331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smtClean="0"/>
                <a:t>TCP </a:t>
              </a:r>
              <a:r>
                <a:rPr lang="en-US" altLang="ko-KR" sz="2400" dirty="0" err="1" smtClean="0"/>
                <a:t>NewRENO</a:t>
              </a:r>
              <a:r>
                <a:rPr lang="en-US" altLang="ko-KR" sz="2400" dirty="0" smtClean="0"/>
                <a:t>(1999)</a:t>
              </a:r>
              <a:r>
                <a:rPr lang="ko-KR" altLang="en-US" sz="2400" dirty="0" smtClean="0"/>
                <a:t>에서는 </a:t>
              </a:r>
              <a:r>
                <a:rPr lang="en-US" altLang="ko-KR" sz="2400" dirty="0" err="1" smtClean="0">
                  <a:solidFill>
                    <a:srgbClr val="FFC000"/>
                  </a:solidFill>
                </a:rPr>
                <a:t>cwnd</a:t>
              </a:r>
              <a:r>
                <a:rPr lang="en-US" altLang="ko-KR" sz="2400" dirty="0" smtClean="0">
                  <a:solidFill>
                    <a:srgbClr val="FFC000"/>
                  </a:solidFill>
                </a:rPr>
                <a:t> </a:t>
              </a:r>
              <a:r>
                <a:rPr lang="ko-KR" altLang="en-US" sz="2400" dirty="0" smtClean="0">
                  <a:solidFill>
                    <a:srgbClr val="FFC000"/>
                  </a:solidFill>
                </a:rPr>
                <a:t>크기를 계속 같은 크기로 유지시키도록</a:t>
              </a:r>
              <a:endParaRPr lang="en-US" altLang="ko-KR" sz="2400" dirty="0" smtClean="0">
                <a:solidFill>
                  <a:srgbClr val="FFC000"/>
                </a:solidFill>
              </a:endParaRPr>
            </a:p>
            <a:p>
              <a:r>
                <a:rPr lang="ko-KR" altLang="en-US" sz="2400" dirty="0" smtClean="0"/>
                <a:t>알고리즘 수정</a:t>
              </a:r>
              <a:r>
                <a:rPr lang="en-US" altLang="ko-KR" sz="2400" dirty="0" smtClean="0"/>
                <a:t>!</a:t>
              </a:r>
              <a:endParaRPr lang="ko-KR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89244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ysClr val="window" lastClr="FFFFFF"/>
                </a:solidFill>
              </a:rPr>
              <a:t>흐름 제어</a:t>
            </a:r>
            <a:r>
              <a:rPr lang="en-US" altLang="ko-KR" dirty="0" smtClean="0">
                <a:solidFill>
                  <a:sysClr val="window" lastClr="FFFFFF"/>
                </a:solidFill>
              </a:rPr>
              <a:t>(Flow Control)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7737263" cy="5594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u="sng" dirty="0" smtClean="0"/>
              <a:t>Goal :</a:t>
            </a:r>
          </a:p>
          <a:p>
            <a:r>
              <a:rPr lang="ko-KR" altLang="en-US" sz="3200" dirty="0" smtClean="0"/>
              <a:t>흐름 제어의 필요성을 설명할 수 있다</a:t>
            </a:r>
            <a:r>
              <a:rPr lang="en-US" altLang="ko-KR" sz="3200" dirty="0" smtClean="0"/>
              <a:t>.</a:t>
            </a:r>
          </a:p>
          <a:p>
            <a:r>
              <a:rPr lang="ko-KR" altLang="en-US" sz="3200" dirty="0" smtClean="0"/>
              <a:t>흐름 제어를 위한 수신자의 행동이 무엇인지 설명할 수 있다</a:t>
            </a:r>
            <a:r>
              <a:rPr lang="en-US" altLang="ko-KR" sz="3200" dirty="0" smtClean="0"/>
              <a:t>.</a:t>
            </a:r>
          </a:p>
          <a:p>
            <a:r>
              <a:rPr lang="ko-KR" altLang="en-US" sz="3200" dirty="0" smtClean="0"/>
              <a:t>흐름 제어에서 송신자가 수신자의 버퍼가 다시 가용 상태인지를 확인하기 위해 윈도우 </a:t>
            </a:r>
            <a:r>
              <a:rPr lang="ko-KR" altLang="en-US" sz="3200" dirty="0" err="1" smtClean="0"/>
              <a:t>탐침</a:t>
            </a:r>
            <a:r>
              <a:rPr lang="ko-KR" altLang="en-US" sz="3200" dirty="0" smtClean="0"/>
              <a:t> 세그먼트를 사용한다는 것을 안다</a:t>
            </a:r>
            <a:r>
              <a:rPr lang="en-US" altLang="ko-KR" sz="3200" dirty="0" smtClean="0"/>
              <a:t>.</a:t>
            </a:r>
          </a:p>
          <a:p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2" y="3563956"/>
            <a:ext cx="3738548" cy="3033693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102373" y="214290"/>
            <a:ext cx="3951287" cy="30893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>
              <a:latin typeface="+mn-ea"/>
              <a:ea typeface="+mn-ea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210339" y="196765"/>
            <a:ext cx="1736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출발지 </a:t>
            </a:r>
            <a:r>
              <a:rPr lang="en-US" altLang="ko-KR" sz="2000" dirty="0" smtClean="0">
                <a:latin typeface="+mn-ea"/>
                <a:ea typeface="+mn-ea"/>
              </a:rPr>
              <a:t>PORT#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10169314" y="201528"/>
            <a:ext cx="1736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목적지 </a:t>
            </a:r>
            <a:r>
              <a:rPr lang="en-US" altLang="ko-KR" sz="2000" dirty="0" smtClean="0">
                <a:latin typeface="+mn-ea"/>
                <a:ea typeface="+mn-ea"/>
              </a:rPr>
              <a:t>PORT#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8105548" y="612690"/>
            <a:ext cx="3946525" cy="47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8099198" y="992103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10045473" y="238040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3" name="Text Box 14"/>
          <p:cNvSpPr txBox="1">
            <a:spLocks noChangeArrowheads="1"/>
          </p:cNvSpPr>
          <p:nvPr/>
        </p:nvSpPr>
        <p:spPr bwMode="auto">
          <a:xfrm>
            <a:off x="8952093" y="2788139"/>
            <a:ext cx="22878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페이로드</a:t>
            </a:r>
            <a:r>
              <a:rPr lang="en-US" altLang="ko-KR" sz="2000" dirty="0" smtClean="0">
                <a:latin typeface="+mn-ea"/>
                <a:ea typeface="+mn-ea"/>
              </a:rPr>
              <a:t>(Message)</a:t>
            </a:r>
          </a:p>
        </p:txBody>
      </p:sp>
      <p:sp>
        <p:nvSpPr>
          <p:cNvPr id="14" name="Text Box 15"/>
          <p:cNvSpPr txBox="1">
            <a:spLocks noChangeArrowheads="1"/>
          </p:cNvSpPr>
          <p:nvPr/>
        </p:nvSpPr>
        <p:spPr bwMode="auto">
          <a:xfrm>
            <a:off x="8735785" y="592053"/>
            <a:ext cx="28051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err="1" smtClean="0">
                <a:latin typeface="+mn-ea"/>
                <a:ea typeface="+mn-ea"/>
              </a:rPr>
              <a:t>순서번호</a:t>
            </a:r>
            <a:r>
              <a:rPr lang="ko-KR" altLang="en-US" sz="2000" dirty="0" smtClean="0">
                <a:latin typeface="+mn-ea"/>
                <a:ea typeface="+mn-ea"/>
              </a:rPr>
              <a:t> 필드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15" name="Line 16"/>
          <p:cNvSpPr>
            <a:spLocks noChangeShapeType="1"/>
          </p:cNvSpPr>
          <p:nvPr/>
        </p:nvSpPr>
        <p:spPr bwMode="auto">
          <a:xfrm flipV="1">
            <a:off x="8108723" y="1373103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6" name="Text Box 17"/>
          <p:cNvSpPr txBox="1">
            <a:spLocks noChangeArrowheads="1"/>
          </p:cNvSpPr>
          <p:nvPr/>
        </p:nvSpPr>
        <p:spPr bwMode="auto">
          <a:xfrm>
            <a:off x="8335735" y="992103"/>
            <a:ext cx="34099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smtClean="0">
                <a:latin typeface="+mn-ea"/>
                <a:ea typeface="+mn-ea"/>
              </a:rPr>
              <a:t>확인응답번호 필드</a:t>
            </a:r>
            <a:endParaRPr lang="en-US" altLang="ko-KR" sz="2000" dirty="0">
              <a:latin typeface="+mn-ea"/>
              <a:ea typeface="+mn-ea"/>
            </a:endParaRPr>
          </a:p>
        </p:txBody>
      </p:sp>
      <p:sp>
        <p:nvSpPr>
          <p:cNvPr id="17" name="Line 18"/>
          <p:cNvSpPr>
            <a:spLocks noChangeShapeType="1"/>
          </p:cNvSpPr>
          <p:nvPr/>
        </p:nvSpPr>
        <p:spPr bwMode="auto">
          <a:xfrm flipV="1">
            <a:off x="8103960" y="1768390"/>
            <a:ext cx="3951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8" name="Line 19"/>
          <p:cNvSpPr>
            <a:spLocks noChangeShapeType="1"/>
          </p:cNvSpPr>
          <p:nvPr/>
        </p:nvSpPr>
        <p:spPr bwMode="auto">
          <a:xfrm flipV="1">
            <a:off x="8099198" y="2158915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9" name="Line 20"/>
          <p:cNvSpPr>
            <a:spLocks noChangeShapeType="1"/>
          </p:cNvSpPr>
          <p:nvPr/>
        </p:nvSpPr>
        <p:spPr bwMode="auto">
          <a:xfrm flipV="1">
            <a:off x="8099198" y="2720890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0" name="Line 21"/>
          <p:cNvSpPr>
            <a:spLocks noChangeShapeType="1"/>
          </p:cNvSpPr>
          <p:nvPr/>
        </p:nvSpPr>
        <p:spPr bwMode="auto">
          <a:xfrm flipH="1" flipV="1">
            <a:off x="10059760" y="1376278"/>
            <a:ext cx="4763" cy="7778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1" name="Text Box 22"/>
          <p:cNvSpPr txBox="1">
            <a:spLocks noChangeArrowheads="1"/>
          </p:cNvSpPr>
          <p:nvPr/>
        </p:nvSpPr>
        <p:spPr bwMode="auto">
          <a:xfrm>
            <a:off x="10072460" y="1385803"/>
            <a:ext cx="1974849" cy="369332"/>
          </a:xfrm>
          <a:prstGeom prst="rect">
            <a:avLst/>
          </a:prstGeom>
          <a:solidFill>
            <a:srgbClr val="FFC000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dirty="0" smtClean="0">
                <a:latin typeface="+mn-ea"/>
                <a:ea typeface="+mn-ea"/>
              </a:rPr>
              <a:t>수신 윈도우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2" name="Text Box 23"/>
          <p:cNvSpPr txBox="1">
            <a:spLocks noChangeArrowheads="1"/>
          </p:cNvSpPr>
          <p:nvPr/>
        </p:nvSpPr>
        <p:spPr bwMode="auto">
          <a:xfrm>
            <a:off x="10092646" y="1774740"/>
            <a:ext cx="20106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dirty="0" smtClean="0">
                <a:latin typeface="+mn-ea"/>
                <a:ea typeface="+mn-ea"/>
              </a:rPr>
              <a:t>URG </a:t>
            </a:r>
            <a:r>
              <a:rPr lang="ko-KR" altLang="en-US" sz="1800" dirty="0" smtClean="0">
                <a:latin typeface="+mn-ea"/>
                <a:ea typeface="+mn-ea"/>
              </a:rPr>
              <a:t>데이터 포인터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3" name="Text Box 24"/>
          <p:cNvSpPr txBox="1">
            <a:spLocks noChangeArrowheads="1"/>
          </p:cNvSpPr>
          <p:nvPr/>
        </p:nvSpPr>
        <p:spPr bwMode="auto">
          <a:xfrm>
            <a:off x="8446157" y="1755690"/>
            <a:ext cx="12618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dirty="0" err="1" smtClean="0">
                <a:latin typeface="+mn-ea"/>
                <a:ea typeface="+mn-ea"/>
              </a:rPr>
              <a:t>체크섬</a:t>
            </a:r>
            <a:r>
              <a:rPr lang="ko-KR" altLang="en-US" sz="1800" dirty="0" smtClean="0">
                <a:latin typeface="+mn-ea"/>
                <a:ea typeface="+mn-ea"/>
              </a:rPr>
              <a:t> 필드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9823223" y="1408028"/>
            <a:ext cx="3079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F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V="1">
            <a:off x="9902598" y="1366753"/>
            <a:ext cx="0" cy="3921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6" name="Line 27"/>
          <p:cNvSpPr>
            <a:spLocks noChangeShapeType="1"/>
          </p:cNvSpPr>
          <p:nvPr/>
        </p:nvSpPr>
        <p:spPr bwMode="auto">
          <a:xfrm flipV="1">
            <a:off x="9740673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7" name="Line 28"/>
          <p:cNvSpPr>
            <a:spLocks noChangeShapeType="1"/>
          </p:cNvSpPr>
          <p:nvPr/>
        </p:nvSpPr>
        <p:spPr bwMode="auto">
          <a:xfrm flipV="1">
            <a:off x="9573985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8" name="Line 29"/>
          <p:cNvSpPr>
            <a:spLocks noChangeShapeType="1"/>
          </p:cNvSpPr>
          <p:nvPr/>
        </p:nvSpPr>
        <p:spPr bwMode="auto">
          <a:xfrm flipV="1">
            <a:off x="9412060" y="1376278"/>
            <a:ext cx="0" cy="3921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9" name="Line 30"/>
          <p:cNvSpPr>
            <a:spLocks noChangeShapeType="1"/>
          </p:cNvSpPr>
          <p:nvPr/>
        </p:nvSpPr>
        <p:spPr bwMode="auto">
          <a:xfrm flipV="1">
            <a:off x="9254898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0" name="Line 31"/>
          <p:cNvSpPr>
            <a:spLocks noChangeShapeType="1"/>
          </p:cNvSpPr>
          <p:nvPr/>
        </p:nvSpPr>
        <p:spPr bwMode="auto">
          <a:xfrm flipV="1">
            <a:off x="9083448" y="1381040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1" name="Text Box 32"/>
          <p:cNvSpPr txBox="1">
            <a:spLocks noChangeArrowheads="1"/>
          </p:cNvSpPr>
          <p:nvPr/>
        </p:nvSpPr>
        <p:spPr bwMode="auto">
          <a:xfrm>
            <a:off x="9656535" y="1403265"/>
            <a:ext cx="319088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+mn-ea"/>
                <a:ea typeface="+mn-ea"/>
              </a:rPr>
              <a:t>S</a:t>
            </a:r>
            <a:endParaRPr lang="en-US" altLang="ko-KR" sz="2400">
              <a:latin typeface="+mn-ea"/>
              <a:ea typeface="+mn-ea"/>
            </a:endParaRPr>
          </a:p>
        </p:txBody>
      </p:sp>
      <p:sp>
        <p:nvSpPr>
          <p:cNvPr id="32" name="Text Box 33"/>
          <p:cNvSpPr txBox="1">
            <a:spLocks noChangeArrowheads="1"/>
          </p:cNvSpPr>
          <p:nvPr/>
        </p:nvSpPr>
        <p:spPr bwMode="auto">
          <a:xfrm>
            <a:off x="9483498" y="1403265"/>
            <a:ext cx="33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R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3" name="Text Box 34"/>
          <p:cNvSpPr txBox="1">
            <a:spLocks noChangeArrowheads="1"/>
          </p:cNvSpPr>
          <p:nvPr/>
        </p:nvSpPr>
        <p:spPr bwMode="auto">
          <a:xfrm>
            <a:off x="9321573" y="1398503"/>
            <a:ext cx="3190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+mn-ea"/>
                <a:ea typeface="+mn-ea"/>
              </a:rPr>
              <a:t>P</a:t>
            </a:r>
            <a:endParaRPr lang="en-US" altLang="ko-KR" sz="2400">
              <a:latin typeface="+mn-ea"/>
              <a:ea typeface="+mn-ea"/>
            </a:endParaRPr>
          </a:p>
        </p:txBody>
      </p:sp>
      <p:sp>
        <p:nvSpPr>
          <p:cNvPr id="34" name="Text Box 35"/>
          <p:cNvSpPr txBox="1">
            <a:spLocks noChangeArrowheads="1"/>
          </p:cNvSpPr>
          <p:nvPr/>
        </p:nvSpPr>
        <p:spPr bwMode="auto">
          <a:xfrm>
            <a:off x="9169173" y="1398503"/>
            <a:ext cx="3190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A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5" name="Text Box 36"/>
          <p:cNvSpPr txBox="1">
            <a:spLocks noChangeArrowheads="1"/>
          </p:cNvSpPr>
          <p:nvPr/>
        </p:nvSpPr>
        <p:spPr bwMode="auto">
          <a:xfrm>
            <a:off x="9002485" y="1398503"/>
            <a:ext cx="33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U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6" name="Text Box 37"/>
          <p:cNvSpPr txBox="1">
            <a:spLocks noChangeArrowheads="1"/>
          </p:cNvSpPr>
          <p:nvPr/>
        </p:nvSpPr>
        <p:spPr bwMode="auto">
          <a:xfrm>
            <a:off x="8089483" y="1314048"/>
            <a:ext cx="49885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b="1" dirty="0" smtClean="0">
                <a:solidFill>
                  <a:srgbClr val="00FFFF"/>
                </a:solidFill>
                <a:latin typeface="+mn-ea"/>
                <a:ea typeface="+mn-ea"/>
              </a:rPr>
              <a:t>헤더</a:t>
            </a:r>
            <a:endParaRPr lang="en-US" altLang="ko-KR" sz="1400" b="1" dirty="0" smtClean="0">
              <a:solidFill>
                <a:srgbClr val="00FFFF"/>
              </a:solidFill>
              <a:latin typeface="+mn-ea"/>
              <a:ea typeface="+mn-ea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b="1" dirty="0" smtClean="0">
                <a:solidFill>
                  <a:srgbClr val="00FFFF"/>
                </a:solidFill>
                <a:latin typeface="+mn-ea"/>
                <a:ea typeface="+mn-ea"/>
              </a:rPr>
              <a:t>길이</a:t>
            </a:r>
            <a:endParaRPr lang="en-US" altLang="ko-KR" sz="1800" b="1" dirty="0">
              <a:solidFill>
                <a:srgbClr val="00FFFF"/>
              </a:solidFill>
              <a:latin typeface="+mn-ea"/>
              <a:ea typeface="+mn-ea"/>
            </a:endParaRPr>
          </a:p>
        </p:txBody>
      </p:sp>
      <p:sp>
        <p:nvSpPr>
          <p:cNvPr id="37" name="Text Box 38"/>
          <p:cNvSpPr txBox="1">
            <a:spLocks noChangeArrowheads="1"/>
          </p:cNvSpPr>
          <p:nvPr/>
        </p:nvSpPr>
        <p:spPr bwMode="auto">
          <a:xfrm>
            <a:off x="8524070" y="1306428"/>
            <a:ext cx="57900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not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used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38" name="Line 39"/>
          <p:cNvSpPr>
            <a:spLocks noChangeShapeType="1"/>
          </p:cNvSpPr>
          <p:nvPr/>
        </p:nvSpPr>
        <p:spPr bwMode="auto">
          <a:xfrm flipV="1">
            <a:off x="8578623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8526372" y="2181140"/>
            <a:ext cx="30588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옵션 필드 </a:t>
            </a:r>
            <a:r>
              <a:rPr lang="en-US" altLang="ko-KR" sz="1600" dirty="0" smtClean="0">
                <a:latin typeface="+mn-ea"/>
                <a:ea typeface="+mn-ea"/>
              </a:rPr>
              <a:t>(</a:t>
            </a:r>
            <a:r>
              <a:rPr lang="ko-KR" altLang="en-US" sz="1600" dirty="0" smtClean="0">
                <a:latin typeface="+mn-ea"/>
                <a:ea typeface="+mn-ea"/>
              </a:rPr>
              <a:t>선택적 </a:t>
            </a:r>
            <a:r>
              <a:rPr lang="en-US" altLang="ko-KR" sz="1600" dirty="0" smtClean="0">
                <a:latin typeface="+mn-ea"/>
                <a:ea typeface="+mn-ea"/>
              </a:rPr>
              <a:t>/ </a:t>
            </a:r>
            <a:r>
              <a:rPr lang="ko-KR" altLang="en-US" sz="1600" dirty="0" smtClean="0">
                <a:latin typeface="+mn-ea"/>
                <a:ea typeface="+mn-ea"/>
              </a:rPr>
              <a:t>가변적 길이</a:t>
            </a:r>
            <a:r>
              <a:rPr lang="en-US" altLang="ko-KR" sz="1600" dirty="0" smtClean="0">
                <a:latin typeface="+mn-ea"/>
                <a:ea typeface="+mn-ea"/>
              </a:rPr>
              <a:t>) &amp;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 smtClean="0">
                <a:latin typeface="+mn-ea"/>
                <a:ea typeface="+mn-ea"/>
              </a:rPr>
              <a:t>Padding </a:t>
            </a:r>
            <a:r>
              <a:rPr lang="ko-KR" altLang="en-US" sz="1600" dirty="0" smtClean="0">
                <a:latin typeface="+mn-ea"/>
                <a:ea typeface="+mn-ea"/>
              </a:rPr>
              <a:t>필드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05548" y="3400425"/>
            <a:ext cx="3982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&lt;TCP </a:t>
            </a:r>
            <a:r>
              <a:rPr lang="ko-KR" altLang="en-US" dirty="0" smtClean="0"/>
              <a:t>세그먼트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314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  <p:bldP spid="14" grpId="0"/>
      <p:bldP spid="16" grpId="0"/>
      <p:bldP spid="21" grpId="0" animBg="1"/>
      <p:bldP spid="22" grpId="0"/>
      <p:bldP spid="23" grpId="0"/>
      <p:bldP spid="24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TCP Tahoe vs Reno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99694" y="911225"/>
            <a:ext cx="5292306" cy="3780009"/>
          </a:xfrm>
        </p:spPr>
        <p:txBody>
          <a:bodyPr/>
          <a:lstStyle/>
          <a:p>
            <a:r>
              <a:rPr lang="ko-KR" altLang="en-US" dirty="0" smtClean="0"/>
              <a:t>슬로 스타트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혼잡 회피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	TCP </a:t>
            </a:r>
            <a:r>
              <a:rPr lang="ko-KR" altLang="en-US" dirty="0" smtClean="0"/>
              <a:t>혼잡 제어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구현에 있어 필수 요소</a:t>
            </a:r>
            <a:r>
              <a:rPr lang="en-US" altLang="ko-KR" dirty="0" smtClean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빠른 회복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필수 요소는 아니지만</a:t>
            </a:r>
            <a:r>
              <a:rPr lang="en-US" altLang="ko-KR" dirty="0" smtClean="0"/>
              <a:t>,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 smtClean="0"/>
              <a:t>권고 사항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20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66" y="819151"/>
            <a:ext cx="6774362" cy="3872083"/>
          </a:xfrm>
          <a:prstGeom prst="rect">
            <a:avLst/>
          </a:prstGeom>
        </p:spPr>
      </p:pic>
      <p:pic>
        <p:nvPicPr>
          <p:cNvPr id="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9" y="1024731"/>
            <a:ext cx="6429375" cy="3666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내용 개체 틀 2"/>
          <p:cNvSpPr txBox="1">
            <a:spLocks/>
          </p:cNvSpPr>
          <p:nvPr/>
        </p:nvSpPr>
        <p:spPr>
          <a:xfrm>
            <a:off x="184358" y="4967995"/>
            <a:ext cx="11347241" cy="1039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3200" dirty="0" smtClean="0">
                <a:solidFill>
                  <a:srgbClr val="FFC000"/>
                </a:solidFill>
              </a:rPr>
              <a:t>Reno</a:t>
            </a:r>
            <a:r>
              <a:rPr lang="ko-KR" altLang="en-US" sz="3200" dirty="0" smtClean="0">
                <a:solidFill>
                  <a:srgbClr val="FFC000"/>
                </a:solidFill>
              </a:rPr>
              <a:t>의 경우</a:t>
            </a:r>
            <a:r>
              <a:rPr lang="en-US" altLang="ko-KR" sz="3200" dirty="0" smtClean="0">
                <a:solidFill>
                  <a:srgbClr val="FFC000"/>
                </a:solidFill>
              </a:rPr>
              <a:t>, Tahoe</a:t>
            </a:r>
            <a:r>
              <a:rPr lang="ko-KR" altLang="en-US" sz="3200" dirty="0" smtClean="0">
                <a:solidFill>
                  <a:srgbClr val="FFC000"/>
                </a:solidFill>
              </a:rPr>
              <a:t>와 달리</a:t>
            </a:r>
            <a:r>
              <a:rPr lang="en-US" altLang="ko-KR" sz="3200" dirty="0" smtClean="0">
                <a:solidFill>
                  <a:srgbClr val="FFC000"/>
                </a:solidFill>
              </a:rPr>
              <a:t>,</a:t>
            </a:r>
            <a:r>
              <a:rPr lang="en-US" altLang="ko-KR" sz="3200" dirty="0">
                <a:solidFill>
                  <a:srgbClr val="FFC000"/>
                </a:solidFill>
              </a:rPr>
              <a:t> </a:t>
            </a:r>
            <a:r>
              <a:rPr lang="en-US" altLang="ko-KR" sz="3200" dirty="0" smtClean="0">
                <a:solidFill>
                  <a:srgbClr val="FFC000"/>
                </a:solidFill>
              </a:rPr>
              <a:t>‘</a:t>
            </a:r>
            <a:r>
              <a:rPr lang="ko-KR" altLang="en-US" sz="3200" dirty="0" smtClean="0">
                <a:solidFill>
                  <a:srgbClr val="FFC000"/>
                </a:solidFill>
              </a:rPr>
              <a:t>혼잡 회피</a:t>
            </a:r>
            <a:r>
              <a:rPr lang="en-US" altLang="ko-KR" sz="3200" dirty="0" smtClean="0">
                <a:solidFill>
                  <a:srgbClr val="FFC000"/>
                </a:solidFill>
              </a:rPr>
              <a:t>’ </a:t>
            </a:r>
            <a:r>
              <a:rPr lang="ko-KR" altLang="en-US" sz="3200" dirty="0" smtClean="0">
                <a:solidFill>
                  <a:srgbClr val="FFC000"/>
                </a:solidFill>
              </a:rPr>
              <a:t>단계에서</a:t>
            </a:r>
            <a:r>
              <a:rPr lang="en-US" altLang="ko-KR" sz="3200" dirty="0">
                <a:solidFill>
                  <a:srgbClr val="FFC000"/>
                </a:solidFill>
              </a:rPr>
              <a:t>	</a:t>
            </a:r>
            <a:r>
              <a:rPr lang="en-US" altLang="ko-KR" sz="3200" dirty="0" smtClean="0">
                <a:solidFill>
                  <a:srgbClr val="FFC000"/>
                </a:solidFill>
              </a:rPr>
              <a:t>		       </a:t>
            </a:r>
            <a:r>
              <a:rPr lang="en-US" altLang="ko-KR" sz="3200" dirty="0" err="1" smtClean="0">
                <a:solidFill>
                  <a:srgbClr val="FFC000"/>
                </a:solidFill>
              </a:rPr>
              <a:t>cwnd</a:t>
            </a:r>
            <a:r>
              <a:rPr lang="ko-KR" altLang="en-US" sz="3200" dirty="0" smtClean="0">
                <a:solidFill>
                  <a:srgbClr val="FFC000"/>
                </a:solidFill>
              </a:rPr>
              <a:t>가 항상 </a:t>
            </a:r>
            <a:r>
              <a:rPr lang="en-US" altLang="ko-KR" sz="3200" dirty="0" smtClean="0">
                <a:solidFill>
                  <a:srgbClr val="FFC000"/>
                </a:solidFill>
              </a:rPr>
              <a:t>1</a:t>
            </a:r>
            <a:r>
              <a:rPr lang="ko-KR" altLang="en-US" sz="3200" dirty="0" smtClean="0">
                <a:solidFill>
                  <a:srgbClr val="FFC000"/>
                </a:solidFill>
              </a:rPr>
              <a:t>씩 선형 증가함</a:t>
            </a:r>
            <a:r>
              <a:rPr lang="en-US" altLang="ko-KR" sz="3200" dirty="0" smtClean="0">
                <a:solidFill>
                  <a:srgbClr val="FFC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80870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21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l="10224" t="18783" r="16702" b="4462"/>
          <a:stretch/>
        </p:blipFill>
        <p:spPr>
          <a:xfrm>
            <a:off x="1277257" y="507772"/>
            <a:ext cx="9652001" cy="589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20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흐름 제어의 필요성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72187" y="911225"/>
            <a:ext cx="6119813" cy="5594350"/>
          </a:xfrm>
        </p:spPr>
        <p:txBody>
          <a:bodyPr>
            <a:normAutofit/>
          </a:bodyPr>
          <a:lstStyle/>
          <a:p>
            <a:r>
              <a:rPr lang="en-US" altLang="ko-KR" sz="3200" dirty="0" smtClean="0"/>
              <a:t>P1</a:t>
            </a:r>
            <a:r>
              <a:rPr lang="ko-KR" altLang="en-US" sz="3200" dirty="0" smtClean="0"/>
              <a:t>은 데이터가 도달한 시점에 </a:t>
            </a:r>
            <a:r>
              <a:rPr lang="en-US" altLang="ko-KR" sz="3200" dirty="0" smtClean="0"/>
              <a:t>	 </a:t>
            </a:r>
            <a:r>
              <a:rPr lang="ko-KR" altLang="en-US" sz="3200" dirty="0" smtClean="0"/>
              <a:t>데이터를 읽어야 할 필요는 없다</a:t>
            </a:r>
            <a:r>
              <a:rPr lang="en-US" altLang="ko-KR" sz="3200" dirty="0" smtClean="0"/>
              <a:t>.</a:t>
            </a:r>
          </a:p>
          <a:p>
            <a:pPr lvl="1"/>
            <a:r>
              <a:rPr lang="en-US" altLang="ko-KR" sz="2800" dirty="0" smtClean="0"/>
              <a:t>P1</a:t>
            </a:r>
            <a:r>
              <a:rPr lang="ko-KR" altLang="en-US" sz="2800" dirty="0" smtClean="0"/>
              <a:t>은 다른 작업으로 바쁠 경우</a:t>
            </a:r>
            <a:r>
              <a:rPr lang="en-US" altLang="ko-KR" sz="2800" dirty="0" smtClean="0"/>
              <a:t>, </a:t>
            </a:r>
            <a:r>
              <a:rPr lang="ko-KR" altLang="en-US" sz="2800" dirty="0" smtClean="0"/>
              <a:t>버퍼엔 데이터가 점점 쌓인다</a:t>
            </a:r>
            <a:r>
              <a:rPr lang="en-US" altLang="ko-KR" sz="2800" dirty="0" smtClean="0"/>
              <a:t>.</a:t>
            </a:r>
          </a:p>
          <a:p>
            <a:pPr lvl="1"/>
            <a:r>
              <a:rPr lang="ko-KR" altLang="en-US" sz="2800" dirty="0" smtClean="0"/>
              <a:t>이때 만일 송신자가 계속 데이터를  전송할 경우</a:t>
            </a:r>
            <a:r>
              <a:rPr lang="en-US" altLang="ko-KR" sz="2800" dirty="0" smtClean="0"/>
              <a:t>, 				  </a:t>
            </a:r>
            <a:r>
              <a:rPr lang="ko-KR" altLang="en-US" sz="2800" dirty="0" smtClean="0"/>
              <a:t>수신자의 버퍼는</a:t>
            </a:r>
            <a:r>
              <a:rPr lang="en-US" altLang="ko-KR" sz="2800" dirty="0" smtClean="0"/>
              <a:t> </a:t>
            </a:r>
            <a:r>
              <a:rPr lang="ko-KR" altLang="en-US" sz="2800" dirty="0" err="1" smtClean="0">
                <a:solidFill>
                  <a:srgbClr val="00FFFF"/>
                </a:solidFill>
              </a:rPr>
              <a:t>오버플로우</a:t>
            </a:r>
            <a:r>
              <a:rPr lang="en-US" altLang="ko-KR" sz="2800" dirty="0" smtClean="0"/>
              <a:t>(Overflow)</a:t>
            </a:r>
            <a:r>
              <a:rPr lang="ko-KR" altLang="en-US" sz="2800" dirty="0" smtClean="0"/>
              <a:t>가 발생할 수 있다</a:t>
            </a:r>
            <a:r>
              <a:rPr lang="en-US" altLang="ko-KR" sz="2800" dirty="0" smtClean="0"/>
              <a:t>. v</a:t>
            </a:r>
          </a:p>
          <a:p>
            <a:endParaRPr lang="en-US" altLang="ko-KR" sz="3200" dirty="0" smtClean="0"/>
          </a:p>
          <a:p>
            <a:r>
              <a:rPr lang="ko-KR" altLang="en-US" sz="3200" dirty="0" smtClean="0"/>
              <a:t>따라서 </a:t>
            </a:r>
            <a:r>
              <a:rPr lang="en-US" altLang="ko-KR" sz="3200" dirty="0" smtClean="0"/>
              <a:t>TCP</a:t>
            </a:r>
            <a:r>
              <a:rPr lang="ko-KR" altLang="en-US" sz="3200" dirty="0" smtClean="0"/>
              <a:t>는 이를 방지하기 위해 </a:t>
            </a:r>
            <a:r>
              <a:rPr lang="ko-KR" altLang="en-US" sz="3200" dirty="0" smtClean="0">
                <a:solidFill>
                  <a:srgbClr val="FFC000"/>
                </a:solidFill>
              </a:rPr>
              <a:t>수신자 프로세스가 읽는 속도와    송신자의 전송 속도를 같게 한다</a:t>
            </a:r>
            <a:r>
              <a:rPr lang="en-US" altLang="ko-KR" sz="3200" dirty="0" smtClean="0"/>
              <a:t>.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6" name="Freeform 32"/>
          <p:cNvSpPr>
            <a:spLocks/>
          </p:cNvSpPr>
          <p:nvPr/>
        </p:nvSpPr>
        <p:spPr bwMode="auto">
          <a:xfrm>
            <a:off x="4752974" y="1071563"/>
            <a:ext cx="581025" cy="4098925"/>
          </a:xfrm>
          <a:custGeom>
            <a:avLst/>
            <a:gdLst>
              <a:gd name="T0" fmla="*/ 2147483646 w 366"/>
              <a:gd name="T1" fmla="*/ 2147483646 h 1284"/>
              <a:gd name="T2" fmla="*/ 2147483646 w 366"/>
              <a:gd name="T3" fmla="*/ 0 h 1284"/>
              <a:gd name="T4" fmla="*/ 0 w 366"/>
              <a:gd name="T5" fmla="*/ 2147483646 h 1284"/>
              <a:gd name="T6" fmla="*/ 2147483646 w 366"/>
              <a:gd name="T7" fmla="*/ 2147483646 h 1284"/>
              <a:gd name="T8" fmla="*/ 2147483646 w 366"/>
              <a:gd name="T9" fmla="*/ 2147483646 h 128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66" h="1284">
                <a:moveTo>
                  <a:pt x="366" y="1278"/>
                </a:moveTo>
                <a:lnTo>
                  <a:pt x="12" y="0"/>
                </a:lnTo>
                <a:lnTo>
                  <a:pt x="0" y="1224"/>
                </a:lnTo>
                <a:lnTo>
                  <a:pt x="186" y="1284"/>
                </a:lnTo>
                <a:lnTo>
                  <a:pt x="366" y="1278"/>
                </a:lnTo>
                <a:close/>
              </a:path>
            </a:pathLst>
          </a:custGeom>
          <a:gradFill rotWithShape="1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solidFill>
              <a:srgbClr val="DDDDDD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>
              <a:latin typeface="+mn-ea"/>
            </a:endParaRPr>
          </a:p>
        </p:txBody>
      </p:sp>
      <p:sp>
        <p:nvSpPr>
          <p:cNvPr id="7" name="Rectangle 40"/>
          <p:cNvSpPr>
            <a:spLocks noChangeArrowheads="1"/>
          </p:cNvSpPr>
          <p:nvPr/>
        </p:nvSpPr>
        <p:spPr bwMode="auto">
          <a:xfrm>
            <a:off x="2225674" y="1071563"/>
            <a:ext cx="2533650" cy="381476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8" name="Oval 31"/>
          <p:cNvSpPr>
            <a:spLocks noChangeArrowheads="1"/>
          </p:cNvSpPr>
          <p:nvPr/>
        </p:nvSpPr>
        <p:spPr bwMode="auto">
          <a:xfrm>
            <a:off x="2765424" y="1128713"/>
            <a:ext cx="1377950" cy="596900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프로세스 </a:t>
            </a:r>
            <a:r>
              <a:rPr lang="en-US" altLang="ko-KR" sz="1600" dirty="0" smtClean="0">
                <a:latin typeface="+mn-ea"/>
                <a:ea typeface="+mn-ea"/>
              </a:rPr>
              <a:t>p1</a:t>
            </a:r>
            <a:endParaRPr lang="en-US" altLang="ko-KR" sz="1600" dirty="0">
              <a:latin typeface="+mn-ea"/>
              <a:ea typeface="+mn-ea"/>
            </a:endParaRPr>
          </a:p>
        </p:txBody>
      </p:sp>
      <p:grpSp>
        <p:nvGrpSpPr>
          <p:cNvPr id="9" name="Group 47"/>
          <p:cNvGrpSpPr>
            <a:grpSpLocks/>
          </p:cNvGrpSpPr>
          <p:nvPr/>
        </p:nvGrpSpPr>
        <p:grpSpPr bwMode="auto">
          <a:xfrm>
            <a:off x="2533649" y="2197100"/>
            <a:ext cx="1795463" cy="688975"/>
            <a:chOff x="1173" y="2345"/>
            <a:chExt cx="1131" cy="434"/>
          </a:xfrm>
          <a:noFill/>
        </p:grpSpPr>
        <p:sp>
          <p:nvSpPr>
            <p:cNvPr id="10" name="Rectangle 44"/>
            <p:cNvSpPr>
              <a:spLocks noChangeArrowheads="1"/>
            </p:cNvSpPr>
            <p:nvPr/>
          </p:nvSpPr>
          <p:spPr bwMode="auto">
            <a:xfrm>
              <a:off x="1173" y="2345"/>
              <a:ext cx="1131" cy="434"/>
            </a:xfrm>
            <a:prstGeom prst="rect">
              <a:avLst/>
            </a:prstGeom>
            <a:grpFill/>
            <a:ln w="3810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11" name="Text Box 46"/>
            <p:cNvSpPr txBox="1">
              <a:spLocks noChangeArrowheads="1"/>
            </p:cNvSpPr>
            <p:nvPr/>
          </p:nvSpPr>
          <p:spPr bwMode="auto">
            <a:xfrm>
              <a:off x="1339" y="2368"/>
              <a:ext cx="785" cy="368"/>
            </a:xfrm>
            <a:prstGeom prst="rect">
              <a:avLst/>
            </a:prstGeom>
            <a:grpFill/>
            <a:ln w="38100">
              <a:solidFill>
                <a:srgbClr val="000000"/>
              </a:solidFill>
              <a:miter lim="800000"/>
              <a:headEnd/>
              <a:tailEnd/>
            </a:ln>
            <a:extLst/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smtClean="0">
                  <a:latin typeface="+mn-ea"/>
                  <a:ea typeface="+mn-ea"/>
                </a:rPr>
                <a:t>TCP </a:t>
              </a:r>
              <a:r>
                <a:rPr lang="ko-KR" altLang="en-US" sz="1600" dirty="0" smtClean="0">
                  <a:latin typeface="+mn-ea"/>
                  <a:ea typeface="+mn-ea"/>
                </a:rPr>
                <a:t>소켓</a:t>
              </a:r>
              <a:endParaRPr lang="en-US" altLang="ko-KR" sz="1600" dirty="0" smtClean="0">
                <a:latin typeface="+mn-ea"/>
                <a:ea typeface="+mn-ea"/>
              </a:endParaRP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600" dirty="0" smtClean="0">
                  <a:latin typeface="+mn-ea"/>
                  <a:ea typeface="+mn-ea"/>
                </a:rPr>
                <a:t>수신자 버퍼</a:t>
              </a:r>
              <a:r>
                <a:rPr lang="en-US" altLang="ko-KR" sz="1600" dirty="0" smtClean="0">
                  <a:latin typeface="+mn-ea"/>
                  <a:ea typeface="+mn-ea"/>
                </a:rPr>
                <a:t>s</a:t>
              </a:r>
              <a:endParaRPr lang="en-US" altLang="ko-KR" sz="1600" dirty="0">
                <a:latin typeface="+mn-ea"/>
                <a:ea typeface="+mn-ea"/>
              </a:endParaRPr>
            </a:p>
          </p:txBody>
        </p:sp>
      </p:grpSp>
      <p:sp>
        <p:nvSpPr>
          <p:cNvPr id="12" name="Oval 48"/>
          <p:cNvSpPr>
            <a:spLocks noChangeArrowheads="1"/>
          </p:cNvSpPr>
          <p:nvPr/>
        </p:nvSpPr>
        <p:spPr bwMode="auto">
          <a:xfrm>
            <a:off x="2701924" y="3221038"/>
            <a:ext cx="1562100" cy="596900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3" name="Text Box 64"/>
          <p:cNvSpPr txBox="1">
            <a:spLocks noChangeArrowheads="1"/>
          </p:cNvSpPr>
          <p:nvPr/>
        </p:nvSpPr>
        <p:spPr bwMode="auto">
          <a:xfrm>
            <a:off x="3605212" y="3244850"/>
            <a:ext cx="57259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TCP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code</a:t>
            </a:r>
          </a:p>
        </p:txBody>
      </p:sp>
      <p:sp>
        <p:nvSpPr>
          <p:cNvPr id="14" name="Oval 65"/>
          <p:cNvSpPr>
            <a:spLocks noChangeArrowheads="1"/>
          </p:cNvSpPr>
          <p:nvPr/>
        </p:nvSpPr>
        <p:spPr bwMode="auto">
          <a:xfrm>
            <a:off x="2709862" y="4206875"/>
            <a:ext cx="1562100" cy="596900"/>
          </a:xfrm>
          <a:prstGeom prst="ellips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15" name="Text Box 66"/>
          <p:cNvSpPr txBox="1">
            <a:spLocks noChangeArrowheads="1"/>
          </p:cNvSpPr>
          <p:nvPr/>
        </p:nvSpPr>
        <p:spPr bwMode="auto">
          <a:xfrm>
            <a:off x="3613149" y="4230688"/>
            <a:ext cx="57259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IP</a:t>
            </a:r>
          </a:p>
          <a:p>
            <a: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code</a:t>
            </a:r>
          </a:p>
        </p:txBody>
      </p:sp>
      <p:sp>
        <p:nvSpPr>
          <p:cNvPr id="16" name="Freeform 61"/>
          <p:cNvSpPr>
            <a:spLocks/>
          </p:cNvSpPr>
          <p:nvPr/>
        </p:nvSpPr>
        <p:spPr bwMode="auto">
          <a:xfrm>
            <a:off x="3211512" y="2763838"/>
            <a:ext cx="530225" cy="2505075"/>
          </a:xfrm>
          <a:custGeom>
            <a:avLst/>
            <a:gdLst>
              <a:gd name="T0" fmla="*/ 2147483646 w 412"/>
              <a:gd name="T1" fmla="*/ 2147483646 h 2005"/>
              <a:gd name="T2" fmla="*/ 2147483646 w 412"/>
              <a:gd name="T3" fmla="*/ 0 h 2005"/>
              <a:gd name="T4" fmla="*/ 2147483646 w 412"/>
              <a:gd name="T5" fmla="*/ 2147483646 h 2005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12" h="2005">
                <a:moveTo>
                  <a:pt x="56" y="2005"/>
                </a:moveTo>
                <a:cubicBezTo>
                  <a:pt x="80" y="1671"/>
                  <a:pt x="0" y="0"/>
                  <a:pt x="206" y="0"/>
                </a:cubicBezTo>
                <a:cubicBezTo>
                  <a:pt x="412" y="0"/>
                  <a:pt x="307" y="1587"/>
                  <a:pt x="334" y="2005"/>
                </a:cubicBezTo>
              </a:path>
            </a:pathLst>
          </a:custGeom>
          <a:noFill/>
          <a:ln w="38100" cap="flat" cmpd="sng">
            <a:solidFill>
              <a:srgbClr val="00B0F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7" name="Line 68"/>
          <p:cNvSpPr>
            <a:spLocks noChangeShapeType="1"/>
          </p:cNvSpPr>
          <p:nvPr/>
        </p:nvSpPr>
        <p:spPr bwMode="auto">
          <a:xfrm>
            <a:off x="2219324" y="3956050"/>
            <a:ext cx="25463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8" name="Line 69"/>
          <p:cNvSpPr>
            <a:spLocks noChangeShapeType="1"/>
          </p:cNvSpPr>
          <p:nvPr/>
        </p:nvSpPr>
        <p:spPr bwMode="auto">
          <a:xfrm>
            <a:off x="2232024" y="2105025"/>
            <a:ext cx="25463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19" name="Group 56"/>
          <p:cNvGrpSpPr>
            <a:grpSpLocks/>
          </p:cNvGrpSpPr>
          <p:nvPr/>
        </p:nvGrpSpPr>
        <p:grpSpPr bwMode="auto">
          <a:xfrm>
            <a:off x="3208337" y="1989138"/>
            <a:ext cx="533400" cy="206375"/>
            <a:chOff x="2003" y="1816"/>
            <a:chExt cx="336" cy="130"/>
          </a:xfrm>
        </p:grpSpPr>
        <p:sp>
          <p:nvSpPr>
            <p:cNvPr id="20" name="Rectangle 16"/>
            <p:cNvSpPr>
              <a:spLocks noChangeArrowheads="1"/>
            </p:cNvSpPr>
            <p:nvPr/>
          </p:nvSpPr>
          <p:spPr bwMode="auto">
            <a:xfrm>
              <a:off x="2003" y="1816"/>
              <a:ext cx="336" cy="13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21" name="Rectangle 17"/>
            <p:cNvSpPr>
              <a:spLocks noChangeArrowheads="1"/>
            </p:cNvSpPr>
            <p:nvPr/>
          </p:nvSpPr>
          <p:spPr bwMode="auto">
            <a:xfrm>
              <a:off x="2105" y="1833"/>
              <a:ext cx="110" cy="9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22" name="Rectangle 18"/>
            <p:cNvSpPr>
              <a:spLocks noChangeArrowheads="1"/>
            </p:cNvSpPr>
            <p:nvPr/>
          </p:nvSpPr>
          <p:spPr bwMode="auto">
            <a:xfrm>
              <a:off x="2229" y="1891"/>
              <a:ext cx="29" cy="35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23" name="Rectangle 19"/>
            <p:cNvSpPr>
              <a:spLocks noChangeArrowheads="1"/>
            </p:cNvSpPr>
            <p:nvPr/>
          </p:nvSpPr>
          <p:spPr bwMode="auto">
            <a:xfrm>
              <a:off x="2058" y="1892"/>
              <a:ext cx="29" cy="35"/>
            </a:xfrm>
            <a:prstGeom prst="rect">
              <a:avLst/>
            </a:prstGeom>
            <a:solidFill>
              <a:srgbClr val="CC9900"/>
            </a:solidFill>
            <a:ln w="9525">
              <a:solidFill>
                <a:srgbClr val="CC99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</p:grpSp>
      <p:sp>
        <p:nvSpPr>
          <p:cNvPr id="24" name="Freeform 63"/>
          <p:cNvSpPr>
            <a:spLocks/>
          </p:cNvSpPr>
          <p:nvPr/>
        </p:nvSpPr>
        <p:spPr bwMode="auto">
          <a:xfrm rot="10800000">
            <a:off x="3200399" y="1658938"/>
            <a:ext cx="530225" cy="595312"/>
          </a:xfrm>
          <a:custGeom>
            <a:avLst/>
            <a:gdLst>
              <a:gd name="T0" fmla="*/ 2147483646 w 412"/>
              <a:gd name="T1" fmla="*/ 2147483646 h 2005"/>
              <a:gd name="T2" fmla="*/ 2147483646 w 412"/>
              <a:gd name="T3" fmla="*/ 0 h 2005"/>
              <a:gd name="T4" fmla="*/ 2147483646 w 412"/>
              <a:gd name="T5" fmla="*/ 2147483646 h 2005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412" h="2005">
                <a:moveTo>
                  <a:pt x="56" y="2005"/>
                </a:moveTo>
                <a:cubicBezTo>
                  <a:pt x="80" y="1671"/>
                  <a:pt x="0" y="0"/>
                  <a:pt x="206" y="0"/>
                </a:cubicBezTo>
                <a:cubicBezTo>
                  <a:pt x="412" y="0"/>
                  <a:pt x="307" y="1587"/>
                  <a:pt x="334" y="2005"/>
                </a:cubicBezTo>
              </a:path>
            </a:pathLst>
          </a:custGeom>
          <a:noFill/>
          <a:ln w="38100" cap="flat" cmpd="sng">
            <a:solidFill>
              <a:srgbClr val="00B0F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25" name="Group 77"/>
          <p:cNvGrpSpPr>
            <a:grpSpLocks/>
          </p:cNvGrpSpPr>
          <p:nvPr/>
        </p:nvGrpSpPr>
        <p:grpSpPr bwMode="auto">
          <a:xfrm>
            <a:off x="2390774" y="4941888"/>
            <a:ext cx="1006475" cy="211137"/>
            <a:chOff x="314" y="1591"/>
            <a:chExt cx="634" cy="133"/>
          </a:xfrm>
        </p:grpSpPr>
        <p:sp>
          <p:nvSpPr>
            <p:cNvPr id="26" name="Rectangle 74"/>
            <p:cNvSpPr>
              <a:spLocks noChangeArrowheads="1"/>
            </p:cNvSpPr>
            <p:nvPr/>
          </p:nvSpPr>
          <p:spPr bwMode="auto">
            <a:xfrm>
              <a:off x="314" y="1591"/>
              <a:ext cx="634" cy="1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27" name="Line 75"/>
            <p:cNvSpPr>
              <a:spLocks noChangeShapeType="1"/>
            </p:cNvSpPr>
            <p:nvPr/>
          </p:nvSpPr>
          <p:spPr bwMode="auto">
            <a:xfrm>
              <a:off x="388" y="1594"/>
              <a:ext cx="0" cy="13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28" name="Line 76"/>
            <p:cNvSpPr>
              <a:spLocks noChangeShapeType="1"/>
            </p:cNvSpPr>
            <p:nvPr/>
          </p:nvSpPr>
          <p:spPr bwMode="auto">
            <a:xfrm>
              <a:off x="484" y="1594"/>
              <a:ext cx="0" cy="13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sp>
        <p:nvSpPr>
          <p:cNvPr id="29" name="Rectangle 80"/>
          <p:cNvSpPr>
            <a:spLocks noChangeArrowheads="1"/>
          </p:cNvSpPr>
          <p:nvPr/>
        </p:nvSpPr>
        <p:spPr bwMode="auto">
          <a:xfrm>
            <a:off x="2509837" y="4006850"/>
            <a:ext cx="876300" cy="20955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0" name="Rectangle 86"/>
          <p:cNvSpPr>
            <a:spLocks noChangeArrowheads="1"/>
          </p:cNvSpPr>
          <p:nvPr/>
        </p:nvSpPr>
        <p:spPr bwMode="auto">
          <a:xfrm>
            <a:off x="2666999" y="2965450"/>
            <a:ext cx="720725" cy="20955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1" name="Rectangle 91"/>
          <p:cNvSpPr>
            <a:spLocks noChangeArrowheads="1"/>
          </p:cNvSpPr>
          <p:nvPr/>
        </p:nvSpPr>
        <p:spPr bwMode="auto">
          <a:xfrm>
            <a:off x="2674937" y="4006850"/>
            <a:ext cx="720725" cy="209550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sp>
        <p:nvSpPr>
          <p:cNvPr id="32" name="Rectangle 92"/>
          <p:cNvSpPr>
            <a:spLocks noChangeArrowheads="1"/>
          </p:cNvSpPr>
          <p:nvPr/>
        </p:nvSpPr>
        <p:spPr bwMode="auto">
          <a:xfrm>
            <a:off x="2670174" y="4938713"/>
            <a:ext cx="733425" cy="21272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1600">
              <a:latin typeface="+mn-ea"/>
              <a:ea typeface="+mn-ea"/>
            </a:endParaRPr>
          </a:p>
        </p:txBody>
      </p:sp>
      <p:grpSp>
        <p:nvGrpSpPr>
          <p:cNvPr id="33" name="Group 99"/>
          <p:cNvGrpSpPr>
            <a:grpSpLocks/>
          </p:cNvGrpSpPr>
          <p:nvPr/>
        </p:nvGrpSpPr>
        <p:grpSpPr bwMode="auto">
          <a:xfrm>
            <a:off x="4848225" y="1771652"/>
            <a:ext cx="1262064" cy="704851"/>
            <a:chOff x="603" y="1651"/>
            <a:chExt cx="795" cy="444"/>
          </a:xfrm>
        </p:grpSpPr>
        <p:sp>
          <p:nvSpPr>
            <p:cNvPr id="34" name="Text Box 95"/>
            <p:cNvSpPr txBox="1">
              <a:spLocks noChangeArrowheads="1"/>
            </p:cNvSpPr>
            <p:nvPr/>
          </p:nvSpPr>
          <p:spPr bwMode="auto">
            <a:xfrm>
              <a:off x="603" y="1651"/>
              <a:ext cx="79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600" dirty="0" smtClean="0">
                  <a:latin typeface="+mn-ea"/>
                  <a:ea typeface="+mn-ea"/>
                </a:rPr>
                <a:t>애플리케이션</a:t>
              </a:r>
              <a:endParaRPr lang="en-US" altLang="ko-KR" sz="1600" dirty="0">
                <a:latin typeface="+mn-ea"/>
                <a:ea typeface="+mn-ea"/>
              </a:endParaRPr>
            </a:p>
          </p:txBody>
        </p:sp>
        <p:sp>
          <p:nvSpPr>
            <p:cNvPr id="35" name="Text Box 96"/>
            <p:cNvSpPr txBox="1">
              <a:spLocks noChangeArrowheads="1"/>
            </p:cNvSpPr>
            <p:nvPr/>
          </p:nvSpPr>
          <p:spPr bwMode="auto">
            <a:xfrm>
              <a:off x="640" y="1882"/>
              <a:ext cx="292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n-ea"/>
                  <a:ea typeface="+mn-ea"/>
                </a:rPr>
                <a:t>OS</a:t>
              </a:r>
            </a:p>
          </p:txBody>
        </p:sp>
        <p:sp>
          <p:nvSpPr>
            <p:cNvPr id="36" name="Line 98"/>
            <p:cNvSpPr>
              <a:spLocks noChangeShapeType="1"/>
            </p:cNvSpPr>
            <p:nvPr/>
          </p:nvSpPr>
          <p:spPr bwMode="auto">
            <a:xfrm>
              <a:off x="711" y="1870"/>
              <a:ext cx="5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sp>
        <p:nvSpPr>
          <p:cNvPr id="37" name="Text Box 103"/>
          <p:cNvSpPr txBox="1">
            <a:spLocks noChangeArrowheads="1"/>
          </p:cNvSpPr>
          <p:nvPr/>
        </p:nvSpPr>
        <p:spPr bwMode="auto">
          <a:xfrm>
            <a:off x="2761474" y="5751513"/>
            <a:ext cx="160492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수신자의</a:t>
            </a:r>
            <a:endParaRPr lang="en-US" altLang="ko-KR" sz="2000" dirty="0" smtClean="0">
              <a:latin typeface="+mn-ea"/>
              <a:ea typeface="+mn-ea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프로토콜 스택</a:t>
            </a:r>
            <a:endParaRPr lang="en-US" altLang="ko-KR" sz="2000" dirty="0">
              <a:latin typeface="+mn-ea"/>
              <a:ea typeface="+mn-ea"/>
            </a:endParaRPr>
          </a:p>
        </p:txBody>
      </p:sp>
      <p:sp>
        <p:nvSpPr>
          <p:cNvPr id="38" name="Line 105"/>
          <p:cNvSpPr>
            <a:spLocks noChangeShapeType="1"/>
          </p:cNvSpPr>
          <p:nvPr/>
        </p:nvSpPr>
        <p:spPr bwMode="auto">
          <a:xfrm>
            <a:off x="2125662" y="1844675"/>
            <a:ext cx="1041400" cy="0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41" name="Line 115"/>
          <p:cNvSpPr>
            <a:spLocks noChangeShapeType="1"/>
          </p:cNvSpPr>
          <p:nvPr/>
        </p:nvSpPr>
        <p:spPr bwMode="auto">
          <a:xfrm>
            <a:off x="3284537" y="5303838"/>
            <a:ext cx="0" cy="349250"/>
          </a:xfrm>
          <a:prstGeom prst="line">
            <a:avLst/>
          </a:prstGeom>
          <a:noFill/>
          <a:ln w="28575">
            <a:solidFill>
              <a:srgbClr val="00B0F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42" name="Text Box 116"/>
          <p:cNvSpPr txBox="1">
            <a:spLocks noChangeArrowheads="1"/>
          </p:cNvSpPr>
          <p:nvPr/>
        </p:nvSpPr>
        <p:spPr bwMode="auto">
          <a:xfrm>
            <a:off x="729432" y="5268913"/>
            <a:ext cx="112723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dirty="0" smtClean="0">
                <a:latin typeface="+mn-ea"/>
                <a:ea typeface="+mn-ea"/>
              </a:rPr>
              <a:t>송신자로부터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43" name="Line 118"/>
          <p:cNvSpPr>
            <a:spLocks noChangeShapeType="1"/>
          </p:cNvSpPr>
          <p:nvPr/>
        </p:nvSpPr>
        <p:spPr bwMode="auto">
          <a:xfrm>
            <a:off x="4748212" y="4881563"/>
            <a:ext cx="0" cy="4635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44" name="Group 124"/>
          <p:cNvGrpSpPr>
            <a:grpSpLocks/>
          </p:cNvGrpSpPr>
          <p:nvPr/>
        </p:nvGrpSpPr>
        <p:grpSpPr bwMode="auto">
          <a:xfrm flipH="1">
            <a:off x="4986337" y="4475163"/>
            <a:ext cx="869950" cy="906462"/>
            <a:chOff x="-44" y="1473"/>
            <a:chExt cx="981" cy="1105"/>
          </a:xfrm>
        </p:grpSpPr>
        <p:pic>
          <p:nvPicPr>
            <p:cNvPr id="45" name="Picture 125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6" name="Freeform 126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sp>
        <p:nvSpPr>
          <p:cNvPr id="47" name="오른쪽 화살표 46"/>
          <p:cNvSpPr/>
          <p:nvPr/>
        </p:nvSpPr>
        <p:spPr>
          <a:xfrm rot="19976892">
            <a:off x="1837228" y="5195515"/>
            <a:ext cx="398303" cy="19208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 Box 106"/>
          <p:cNvSpPr txBox="1">
            <a:spLocks noChangeArrowheads="1"/>
          </p:cNvSpPr>
          <p:nvPr/>
        </p:nvSpPr>
        <p:spPr bwMode="auto">
          <a:xfrm>
            <a:off x="7460" y="1358902"/>
            <a:ext cx="20812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 smtClean="0">
                <a:latin typeface="+mn-ea"/>
                <a:ea typeface="+mn-ea"/>
              </a:rPr>
              <a:t>P1</a:t>
            </a:r>
            <a:r>
              <a:rPr lang="ko-KR" altLang="en-US" sz="1600" dirty="0" smtClean="0">
                <a:latin typeface="+mn-ea"/>
                <a:ea typeface="+mn-ea"/>
              </a:rPr>
              <a:t>은</a:t>
            </a:r>
            <a:endParaRPr lang="en-US" altLang="ko-KR" sz="1600" dirty="0" smtClean="0">
              <a:latin typeface="+mn-ea"/>
              <a:ea typeface="+mn-ea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버퍼로부터</a:t>
            </a:r>
            <a:endParaRPr lang="en-US" altLang="ko-KR" sz="1600" dirty="0" smtClean="0">
              <a:latin typeface="+mn-ea"/>
              <a:ea typeface="+mn-ea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데이터를 읽어드린다</a:t>
            </a:r>
            <a:r>
              <a:rPr lang="en-US" altLang="ko-KR" sz="1600" dirty="0" smtClean="0">
                <a:latin typeface="+mn-ea"/>
                <a:ea typeface="+mn-ea"/>
              </a:rPr>
              <a:t>.</a:t>
            </a:r>
            <a:endParaRPr lang="en-US" altLang="ko-KR" sz="16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9214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수신 측 흐름 제어 </a:t>
            </a:r>
            <a:r>
              <a:rPr lang="en-US" altLang="ko-KR" dirty="0" smtClean="0"/>
              <a:t>action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60199" y="911225"/>
            <a:ext cx="8131801" cy="5594350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수신 윈도우 크기 </a:t>
            </a:r>
            <a:r>
              <a:rPr lang="en-US" altLang="ko-KR" sz="3200" dirty="0" err="1" smtClean="0"/>
              <a:t>rwnd</a:t>
            </a:r>
            <a:r>
              <a:rPr lang="en-US" altLang="ko-KR" sz="3200" dirty="0" smtClean="0"/>
              <a:t> = </a:t>
            </a:r>
          </a:p>
          <a:p>
            <a:pPr marL="457200" lvl="1" indent="0">
              <a:buNone/>
            </a:pPr>
            <a:r>
              <a:rPr lang="en-US" altLang="ko-KR" sz="2800" dirty="0" err="1" smtClean="0"/>
              <a:t>RcvBuffer</a:t>
            </a:r>
            <a:r>
              <a:rPr lang="en-US" altLang="ko-KR" sz="2800" dirty="0" smtClean="0"/>
              <a:t> - [</a:t>
            </a:r>
            <a:r>
              <a:rPr lang="en-US" altLang="ko-KR" sz="2800" dirty="0" err="1" smtClean="0"/>
              <a:t>LastByteRcvd</a:t>
            </a:r>
            <a:r>
              <a:rPr lang="en-US" altLang="ko-KR" sz="2800" dirty="0" smtClean="0"/>
              <a:t> – </a:t>
            </a:r>
            <a:r>
              <a:rPr lang="en-US" altLang="ko-KR" sz="2800" dirty="0" err="1" smtClean="0"/>
              <a:t>LastByteRead</a:t>
            </a:r>
            <a:r>
              <a:rPr lang="en-US" altLang="ko-KR" sz="2800" dirty="0" smtClean="0"/>
              <a:t>]</a:t>
            </a:r>
          </a:p>
          <a:p>
            <a:pPr marL="457200" lvl="1" indent="0">
              <a:buNone/>
            </a:pPr>
            <a:r>
              <a:rPr lang="en-US" altLang="ko-KR" sz="2800" dirty="0" smtClean="0"/>
              <a:t>(</a:t>
            </a:r>
            <a:r>
              <a:rPr lang="en-US" altLang="ko-KR" sz="2800" dirty="0" err="1" smtClean="0"/>
              <a:t>rwnd</a:t>
            </a:r>
            <a:r>
              <a:rPr lang="ko-KR" altLang="en-US" sz="2800" dirty="0" smtClean="0"/>
              <a:t>는 시간에 따라 변하므로 동적이다</a:t>
            </a:r>
            <a:r>
              <a:rPr lang="en-US" altLang="ko-KR" sz="2800" dirty="0" smtClean="0"/>
              <a:t>.)</a:t>
            </a:r>
          </a:p>
          <a:p>
            <a:pPr marL="0" indent="0">
              <a:buNone/>
            </a:pPr>
            <a:endParaRPr lang="en-US" altLang="ko-KR" sz="3200" dirty="0" smtClean="0"/>
          </a:p>
          <a:p>
            <a:r>
              <a:rPr lang="ko-KR" altLang="en-US" sz="3200" dirty="0" smtClean="0"/>
              <a:t>수신자는 수신할 때마다 </a:t>
            </a:r>
            <a:r>
              <a:rPr lang="ko-KR" altLang="en-US" sz="3200" dirty="0" smtClean="0">
                <a:solidFill>
                  <a:srgbClr val="FFC000"/>
                </a:solidFill>
              </a:rPr>
              <a:t>송신자에게 </a:t>
            </a:r>
            <a:r>
              <a:rPr lang="en-US" altLang="ko-KR" sz="3200" dirty="0" err="1" smtClean="0">
                <a:solidFill>
                  <a:srgbClr val="FFC000"/>
                </a:solidFill>
              </a:rPr>
              <a:t>rwnd</a:t>
            </a:r>
            <a:r>
              <a:rPr lang="ko-KR" altLang="en-US" sz="3200" dirty="0" smtClean="0">
                <a:solidFill>
                  <a:srgbClr val="FFC000"/>
                </a:solidFill>
              </a:rPr>
              <a:t>값을 알려준다</a:t>
            </a:r>
            <a:r>
              <a:rPr lang="en-US" altLang="ko-KR" sz="3200" dirty="0" smtClean="0"/>
              <a:t>. (TCP </a:t>
            </a:r>
            <a:r>
              <a:rPr lang="ko-KR" altLang="en-US" sz="3200" dirty="0" smtClean="0"/>
              <a:t>세그먼트에 담아서</a:t>
            </a:r>
            <a:r>
              <a:rPr lang="en-US" altLang="ko-KR" sz="3200" dirty="0" smtClean="0"/>
              <a:t>)</a:t>
            </a:r>
          </a:p>
          <a:p>
            <a:pPr lvl="1"/>
            <a:r>
              <a:rPr lang="ko-KR" altLang="en-US" sz="2800" dirty="0" smtClean="0"/>
              <a:t>예</a:t>
            </a:r>
            <a:r>
              <a:rPr lang="en-US" altLang="ko-KR" sz="2800" dirty="0" smtClean="0"/>
              <a:t>) </a:t>
            </a:r>
            <a:r>
              <a:rPr lang="ko-KR" altLang="en-US" sz="2800" dirty="0" smtClean="0"/>
              <a:t>송신자가 수신자에게 </a:t>
            </a:r>
            <a:r>
              <a:rPr lang="en-US" altLang="ko-KR" sz="2800" dirty="0" smtClean="0"/>
              <a:t>100byte</a:t>
            </a:r>
            <a:r>
              <a:rPr lang="ko-KR" altLang="en-US" sz="2800" dirty="0" smtClean="0"/>
              <a:t>씩 보내고</a:t>
            </a:r>
            <a:r>
              <a:rPr lang="en-US" altLang="ko-KR" sz="2800" dirty="0" smtClean="0"/>
              <a:t>,        </a:t>
            </a:r>
            <a:r>
              <a:rPr lang="ko-KR" altLang="en-US" sz="2800" dirty="0" smtClean="0"/>
              <a:t>수신자는 계속 </a:t>
            </a:r>
            <a:r>
              <a:rPr lang="ko-KR" altLang="en-US" sz="2800" dirty="0" err="1" smtClean="0"/>
              <a:t>버퍼링한다고</a:t>
            </a:r>
            <a:r>
              <a:rPr lang="ko-KR" altLang="en-US" sz="2800" dirty="0" smtClean="0"/>
              <a:t> 할 때</a:t>
            </a:r>
            <a:r>
              <a:rPr lang="en-US" altLang="ko-KR" sz="2800" dirty="0" smtClean="0"/>
              <a:t>…</a:t>
            </a:r>
          </a:p>
          <a:p>
            <a:pPr lvl="2"/>
            <a:r>
              <a:rPr lang="ko-KR" altLang="en-US" sz="2400" dirty="0" smtClean="0"/>
              <a:t>초기 </a:t>
            </a:r>
            <a:r>
              <a:rPr lang="en-US" altLang="ko-KR" sz="2400" dirty="0" err="1" smtClean="0"/>
              <a:t>rwnd</a:t>
            </a:r>
            <a:r>
              <a:rPr lang="en-US" altLang="ko-KR" sz="2400" dirty="0" smtClean="0"/>
              <a:t> 	= </a:t>
            </a:r>
            <a:r>
              <a:rPr lang="en-US" altLang="ko-KR" sz="2400" dirty="0" err="1" smtClean="0"/>
              <a:t>RcvBuffer</a:t>
            </a:r>
            <a:endParaRPr lang="en-US" altLang="ko-KR" sz="2400" dirty="0" smtClean="0"/>
          </a:p>
          <a:p>
            <a:pPr lvl="2"/>
            <a:r>
              <a:rPr lang="en-US" altLang="ko-KR" sz="2400" dirty="0" smtClean="0"/>
              <a:t>2nd</a:t>
            </a:r>
            <a:r>
              <a:rPr lang="ko-KR" altLang="en-US" sz="2400" dirty="0" smtClean="0"/>
              <a:t> </a:t>
            </a:r>
            <a:r>
              <a:rPr lang="en-US" altLang="ko-KR" sz="2400" dirty="0" err="1" smtClean="0"/>
              <a:t>rwnd</a:t>
            </a:r>
            <a:r>
              <a:rPr lang="en-US" altLang="ko-KR" sz="2400" dirty="0" smtClean="0"/>
              <a:t> 	= </a:t>
            </a:r>
            <a:r>
              <a:rPr lang="en-US" altLang="ko-KR" sz="2400" dirty="0" err="1" smtClean="0"/>
              <a:t>RcvBuffer</a:t>
            </a:r>
            <a:r>
              <a:rPr lang="en-US" altLang="ko-KR" sz="2400" dirty="0" smtClean="0"/>
              <a:t> - 100byte</a:t>
            </a:r>
          </a:p>
          <a:p>
            <a:pPr lvl="2"/>
            <a:r>
              <a:rPr lang="en-US" altLang="ko-KR" sz="2400" dirty="0" smtClean="0"/>
              <a:t>3rd </a:t>
            </a:r>
            <a:r>
              <a:rPr lang="en-US" altLang="ko-KR" sz="2400" dirty="0" err="1" smtClean="0"/>
              <a:t>rwnd</a:t>
            </a:r>
            <a:r>
              <a:rPr lang="en-US" altLang="ko-KR" sz="2400" dirty="0" smtClean="0"/>
              <a:t> 	= </a:t>
            </a:r>
            <a:r>
              <a:rPr lang="en-US" altLang="ko-KR" sz="2400" dirty="0" err="1" smtClean="0"/>
              <a:t>RcvBuffer</a:t>
            </a:r>
            <a:r>
              <a:rPr lang="en-US" altLang="ko-KR" sz="2400" dirty="0" smtClean="0"/>
              <a:t> - 200byte </a:t>
            </a:r>
          </a:p>
          <a:p>
            <a:pPr lvl="2"/>
            <a:r>
              <a:rPr lang="en-US" altLang="ko-KR" sz="2400" dirty="0" smtClean="0"/>
              <a:t>…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4</a:t>
            </a:fld>
            <a:endParaRPr lang="ko-KR" altLang="en-US"/>
          </a:p>
        </p:txBody>
      </p:sp>
      <p:grpSp>
        <p:nvGrpSpPr>
          <p:cNvPr id="5" name="Group 72"/>
          <p:cNvGrpSpPr>
            <a:grpSpLocks/>
          </p:cNvGrpSpPr>
          <p:nvPr/>
        </p:nvGrpSpPr>
        <p:grpSpPr bwMode="auto">
          <a:xfrm>
            <a:off x="1080884" y="1466131"/>
            <a:ext cx="2578100" cy="2155825"/>
            <a:chOff x="512" y="1294"/>
            <a:chExt cx="1888" cy="1358"/>
          </a:xfrm>
        </p:grpSpPr>
        <p:grpSp>
          <p:nvGrpSpPr>
            <p:cNvPr id="6" name="Group 17"/>
            <p:cNvGrpSpPr>
              <a:grpSpLocks/>
            </p:cNvGrpSpPr>
            <p:nvPr/>
          </p:nvGrpSpPr>
          <p:grpSpPr bwMode="auto">
            <a:xfrm>
              <a:off x="1232" y="1410"/>
              <a:ext cx="336" cy="130"/>
              <a:chOff x="2003" y="1816"/>
              <a:chExt cx="336" cy="130"/>
            </a:xfrm>
          </p:grpSpPr>
          <p:sp>
            <p:nvSpPr>
              <p:cNvPr id="15" name="Rectangle 18"/>
              <p:cNvSpPr>
                <a:spLocks noChangeArrowheads="1"/>
              </p:cNvSpPr>
              <p:nvPr/>
            </p:nvSpPr>
            <p:spPr bwMode="auto">
              <a:xfrm>
                <a:off x="2003" y="1816"/>
                <a:ext cx="336" cy="13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16" name="Rectangle 19"/>
              <p:cNvSpPr>
                <a:spLocks noChangeArrowheads="1"/>
              </p:cNvSpPr>
              <p:nvPr/>
            </p:nvSpPr>
            <p:spPr bwMode="auto">
              <a:xfrm>
                <a:off x="2105" y="1833"/>
                <a:ext cx="108" cy="99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17" name="Rectangle 20"/>
              <p:cNvSpPr>
                <a:spLocks noChangeArrowheads="1"/>
              </p:cNvSpPr>
              <p:nvPr/>
            </p:nvSpPr>
            <p:spPr bwMode="auto">
              <a:xfrm>
                <a:off x="2228" y="1891"/>
                <a:ext cx="28" cy="35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18" name="Rectangle 21"/>
              <p:cNvSpPr>
                <a:spLocks noChangeArrowheads="1"/>
              </p:cNvSpPr>
              <p:nvPr/>
            </p:nvSpPr>
            <p:spPr bwMode="auto">
              <a:xfrm>
                <a:off x="2056" y="1892"/>
                <a:ext cx="29" cy="35"/>
              </a:xfrm>
              <a:prstGeom prst="rect">
                <a:avLst/>
              </a:prstGeom>
              <a:solidFill>
                <a:srgbClr val="CC9900"/>
              </a:solidFill>
              <a:ln w="9525">
                <a:solidFill>
                  <a:srgbClr val="CC99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</p:grpSp>
        <p:sp>
          <p:nvSpPr>
            <p:cNvPr id="7" name="Rectangle 52"/>
            <p:cNvSpPr>
              <a:spLocks noChangeArrowheads="1"/>
            </p:cNvSpPr>
            <p:nvPr/>
          </p:nvSpPr>
          <p:spPr bwMode="auto">
            <a:xfrm>
              <a:off x="526" y="1522"/>
              <a:ext cx="1871" cy="89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8" name="Line 53"/>
            <p:cNvSpPr>
              <a:spLocks noChangeShapeType="1"/>
            </p:cNvSpPr>
            <p:nvPr/>
          </p:nvSpPr>
          <p:spPr bwMode="auto">
            <a:xfrm>
              <a:off x="512" y="1863"/>
              <a:ext cx="188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9" name="AutoShape 54"/>
            <p:cNvSpPr>
              <a:spLocks noChangeArrowheads="1"/>
            </p:cNvSpPr>
            <p:nvPr/>
          </p:nvSpPr>
          <p:spPr bwMode="auto">
            <a:xfrm>
              <a:off x="1310" y="1294"/>
              <a:ext cx="157" cy="288"/>
            </a:xfrm>
            <a:prstGeom prst="upArrow">
              <a:avLst>
                <a:gd name="adj1" fmla="val 50000"/>
                <a:gd name="adj2" fmla="val 45860"/>
              </a:avLst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10" name="Rectangle 55" descr="Dark upward diagonal"/>
            <p:cNvSpPr>
              <a:spLocks noChangeArrowheads="1"/>
            </p:cNvSpPr>
            <p:nvPr/>
          </p:nvSpPr>
          <p:spPr bwMode="auto">
            <a:xfrm>
              <a:off x="534" y="1856"/>
              <a:ext cx="1848" cy="55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11" name="AutoShape 56"/>
            <p:cNvSpPr>
              <a:spLocks noChangeArrowheads="1"/>
            </p:cNvSpPr>
            <p:nvPr/>
          </p:nvSpPr>
          <p:spPr bwMode="auto">
            <a:xfrm>
              <a:off x="1312" y="2364"/>
              <a:ext cx="157" cy="288"/>
            </a:xfrm>
            <a:prstGeom prst="upArrow">
              <a:avLst>
                <a:gd name="adj1" fmla="val 50000"/>
                <a:gd name="adj2" fmla="val 45860"/>
              </a:avLst>
            </a:prstGeom>
            <a:solidFill>
              <a:srgbClr val="CC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12" name="Text Box 57"/>
            <p:cNvSpPr txBox="1">
              <a:spLocks noChangeArrowheads="1"/>
            </p:cNvSpPr>
            <p:nvPr/>
          </p:nvSpPr>
          <p:spPr bwMode="auto">
            <a:xfrm>
              <a:off x="848" y="1568"/>
              <a:ext cx="1175" cy="2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000" dirty="0" err="1" smtClean="0">
                  <a:latin typeface="+mn-ea"/>
                  <a:ea typeface="+mn-ea"/>
                </a:rPr>
                <a:t>버퍼된</a:t>
              </a:r>
              <a:r>
                <a:rPr lang="ko-KR" altLang="en-US" sz="2000" dirty="0" smtClean="0">
                  <a:latin typeface="+mn-ea"/>
                  <a:ea typeface="+mn-ea"/>
                </a:rPr>
                <a:t> 데이터</a:t>
              </a:r>
              <a:endParaRPr lang="en-US" altLang="ko-KR" sz="2000" dirty="0">
                <a:latin typeface="+mn-ea"/>
                <a:ea typeface="+mn-ea"/>
              </a:endParaRPr>
            </a:p>
          </p:txBody>
        </p:sp>
        <p:sp>
          <p:nvSpPr>
            <p:cNvPr id="13" name="Line 58"/>
            <p:cNvSpPr>
              <a:spLocks noChangeShapeType="1"/>
            </p:cNvSpPr>
            <p:nvPr/>
          </p:nvSpPr>
          <p:spPr bwMode="auto">
            <a:xfrm>
              <a:off x="522" y="1857"/>
              <a:ext cx="1878" cy="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4" name="Text Box 59"/>
            <p:cNvSpPr txBox="1">
              <a:spLocks noChangeArrowheads="1"/>
            </p:cNvSpPr>
            <p:nvPr/>
          </p:nvSpPr>
          <p:spPr bwMode="auto">
            <a:xfrm>
              <a:off x="624" y="1956"/>
              <a:ext cx="166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800" dirty="0" smtClean="0">
                  <a:solidFill>
                    <a:srgbClr val="FFC000"/>
                  </a:solidFill>
                  <a:latin typeface="+mn-ea"/>
                  <a:ea typeface="+mn-ea"/>
                </a:rPr>
                <a:t>가용 버퍼 공간</a:t>
              </a:r>
              <a:endParaRPr lang="en-US" altLang="ko-KR" sz="2800" dirty="0">
                <a:solidFill>
                  <a:srgbClr val="FFC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9" name="Text Box 62"/>
          <p:cNvSpPr txBox="1">
            <a:spLocks noChangeArrowheads="1"/>
          </p:cNvSpPr>
          <p:nvPr/>
        </p:nvSpPr>
        <p:spPr bwMode="auto">
          <a:xfrm>
            <a:off x="193471" y="2610718"/>
            <a:ext cx="6731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b="1" dirty="0" err="1">
                <a:solidFill>
                  <a:srgbClr val="FFC000"/>
                </a:solidFill>
                <a:latin typeface="+mn-ea"/>
                <a:ea typeface="+mn-ea"/>
              </a:rPr>
              <a:t>rwnd</a:t>
            </a:r>
            <a:endParaRPr lang="en-US" altLang="ko-KR" sz="1600" b="1" dirty="0">
              <a:solidFill>
                <a:srgbClr val="FFC000"/>
              </a:solidFill>
              <a:latin typeface="+mn-ea"/>
              <a:ea typeface="+mn-ea"/>
            </a:endParaRPr>
          </a:p>
        </p:txBody>
      </p:sp>
      <p:sp>
        <p:nvSpPr>
          <p:cNvPr id="20" name="Line 64"/>
          <p:cNvSpPr>
            <a:spLocks noChangeShapeType="1"/>
          </p:cNvSpPr>
          <p:nvPr/>
        </p:nvSpPr>
        <p:spPr bwMode="auto">
          <a:xfrm>
            <a:off x="704646" y="2344018"/>
            <a:ext cx="0" cy="3222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1" name="Line 65"/>
          <p:cNvSpPr>
            <a:spLocks noChangeShapeType="1"/>
          </p:cNvSpPr>
          <p:nvPr/>
        </p:nvSpPr>
        <p:spPr bwMode="auto">
          <a:xfrm flipV="1">
            <a:off x="704646" y="2869481"/>
            <a:ext cx="0" cy="322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2" name="Line 66"/>
          <p:cNvSpPr>
            <a:spLocks noChangeShapeType="1"/>
          </p:cNvSpPr>
          <p:nvPr/>
        </p:nvSpPr>
        <p:spPr bwMode="auto">
          <a:xfrm>
            <a:off x="550659" y="3201268"/>
            <a:ext cx="4762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3" name="Line 67"/>
          <p:cNvSpPr>
            <a:spLocks noChangeShapeType="1"/>
          </p:cNvSpPr>
          <p:nvPr/>
        </p:nvSpPr>
        <p:spPr bwMode="auto">
          <a:xfrm>
            <a:off x="599871" y="2332906"/>
            <a:ext cx="1968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4" name="Line 68"/>
          <p:cNvSpPr>
            <a:spLocks noChangeShapeType="1"/>
          </p:cNvSpPr>
          <p:nvPr/>
        </p:nvSpPr>
        <p:spPr bwMode="auto">
          <a:xfrm>
            <a:off x="572884" y="1807443"/>
            <a:ext cx="47625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5" name="Line 69"/>
          <p:cNvSpPr>
            <a:spLocks noChangeShapeType="1"/>
          </p:cNvSpPr>
          <p:nvPr/>
        </p:nvSpPr>
        <p:spPr bwMode="auto">
          <a:xfrm>
            <a:off x="961821" y="1812206"/>
            <a:ext cx="0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6" name="Line 70"/>
          <p:cNvSpPr>
            <a:spLocks noChangeShapeType="1"/>
          </p:cNvSpPr>
          <p:nvPr/>
        </p:nvSpPr>
        <p:spPr bwMode="auto">
          <a:xfrm flipH="1">
            <a:off x="960234" y="2236068"/>
            <a:ext cx="0" cy="9540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27" name="Text Box 71"/>
          <p:cNvSpPr txBox="1">
            <a:spLocks noChangeArrowheads="1"/>
          </p:cNvSpPr>
          <p:nvPr/>
        </p:nvSpPr>
        <p:spPr bwMode="auto">
          <a:xfrm>
            <a:off x="-8626" y="1972543"/>
            <a:ext cx="110062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b="1">
                <a:latin typeface="+mn-ea"/>
                <a:ea typeface="+mn-ea"/>
              </a:rPr>
              <a:t>RcvBuffer</a:t>
            </a:r>
          </a:p>
        </p:txBody>
      </p:sp>
      <p:sp>
        <p:nvSpPr>
          <p:cNvPr id="28" name="Text Box 73"/>
          <p:cNvSpPr txBox="1">
            <a:spLocks noChangeArrowheads="1"/>
          </p:cNvSpPr>
          <p:nvPr/>
        </p:nvSpPr>
        <p:spPr bwMode="auto">
          <a:xfrm>
            <a:off x="1629982" y="3655294"/>
            <a:ext cx="132696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i="1" smtClean="0">
                <a:latin typeface="+mn-ea"/>
                <a:ea typeface="+mn-ea"/>
              </a:rPr>
              <a:t>TCP </a:t>
            </a:r>
            <a:r>
              <a:rPr lang="ko-KR" altLang="en-US" sz="1600" i="1" dirty="0" smtClean="0">
                <a:latin typeface="+mn-ea"/>
                <a:ea typeface="+mn-ea"/>
              </a:rPr>
              <a:t>세그먼트</a:t>
            </a:r>
            <a:endParaRPr lang="en-US" altLang="ko-KR" sz="1600" i="1" dirty="0">
              <a:latin typeface="+mn-ea"/>
              <a:ea typeface="+mn-ea"/>
            </a:endParaRPr>
          </a:p>
        </p:txBody>
      </p:sp>
      <p:sp>
        <p:nvSpPr>
          <p:cNvPr id="29" name="Text Box 74"/>
          <p:cNvSpPr txBox="1">
            <a:spLocks noChangeArrowheads="1"/>
          </p:cNvSpPr>
          <p:nvPr/>
        </p:nvSpPr>
        <p:spPr bwMode="auto">
          <a:xfrm>
            <a:off x="1873122" y="1101006"/>
            <a:ext cx="90281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i="1" dirty="0" smtClean="0">
                <a:latin typeface="+mn-ea"/>
                <a:ea typeface="+mn-ea"/>
              </a:rPr>
              <a:t>프로세스</a:t>
            </a:r>
            <a:endParaRPr lang="en-US" altLang="ko-KR" sz="1600" i="1" dirty="0">
              <a:latin typeface="+mn-ea"/>
              <a:ea typeface="+mn-ea"/>
            </a:endParaRPr>
          </a:p>
        </p:txBody>
      </p:sp>
      <p:sp>
        <p:nvSpPr>
          <p:cNvPr id="30" name="Text Box 76"/>
          <p:cNvSpPr txBox="1">
            <a:spLocks noChangeArrowheads="1"/>
          </p:cNvSpPr>
          <p:nvPr/>
        </p:nvSpPr>
        <p:spPr bwMode="auto">
          <a:xfrm>
            <a:off x="1430590" y="4253781"/>
            <a:ext cx="16786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i="1" dirty="0" smtClean="0">
                <a:latin typeface="+mn-ea"/>
                <a:ea typeface="+mn-ea"/>
              </a:rPr>
              <a:t>수신 측 </a:t>
            </a:r>
            <a:r>
              <a:rPr lang="ko-KR" altLang="en-US" sz="2000" i="1" dirty="0" err="1" smtClean="0">
                <a:latin typeface="+mn-ea"/>
                <a:ea typeface="+mn-ea"/>
              </a:rPr>
              <a:t>버퍼링</a:t>
            </a:r>
            <a:endParaRPr lang="en-US" altLang="ko-KR" sz="2000" i="1" dirty="0">
              <a:latin typeface="+mn-ea"/>
              <a:ea typeface="+mn-ea"/>
            </a:endParaRPr>
          </a:p>
        </p:txBody>
      </p:sp>
      <p:sp>
        <p:nvSpPr>
          <p:cNvPr id="31" name="오른쪽 화살표 30"/>
          <p:cNvSpPr/>
          <p:nvPr/>
        </p:nvSpPr>
        <p:spPr>
          <a:xfrm>
            <a:off x="5080000" y="5868252"/>
            <a:ext cx="730785" cy="586523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823485" y="5907940"/>
            <a:ext cx="6311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송신 측에서는 이를 통해 수신 버퍼 </a:t>
            </a:r>
            <a:r>
              <a:rPr lang="ko-KR" altLang="en-US" sz="2400" dirty="0" err="1" smtClean="0"/>
              <a:t>오버플로우를</a:t>
            </a:r>
            <a:r>
              <a:rPr lang="ko-KR" altLang="en-US" sz="2400" dirty="0" smtClean="0"/>
              <a:t> 막을 수 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001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앞서 흐름 제어 방법의 문제점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4"/>
            <a:ext cx="8889271" cy="5946775"/>
          </a:xfrm>
        </p:spPr>
        <p:txBody>
          <a:bodyPr>
            <a:normAutofit/>
          </a:bodyPr>
          <a:lstStyle/>
          <a:p>
            <a:r>
              <a:rPr lang="ko-KR" altLang="en-US" sz="3200" dirty="0" smtClean="0"/>
              <a:t>호스트 </a:t>
            </a:r>
            <a:r>
              <a:rPr lang="en-US" altLang="ko-KR" sz="3200" dirty="0" smtClean="0"/>
              <a:t>B</a:t>
            </a:r>
            <a:r>
              <a:rPr lang="ko-KR" altLang="en-US" sz="3200" dirty="0" smtClean="0"/>
              <a:t>의 수신 버퍼가 가득 찼을 때의 </a:t>
            </a:r>
            <a:r>
              <a:rPr lang="en-US" altLang="ko-KR" sz="3200" dirty="0" err="1" smtClean="0"/>
              <a:t>rwnd</a:t>
            </a:r>
            <a:r>
              <a:rPr lang="en-US" altLang="ko-KR" sz="3200" dirty="0" smtClean="0"/>
              <a:t>?</a:t>
            </a:r>
          </a:p>
          <a:p>
            <a:pPr lvl="1"/>
            <a:r>
              <a:rPr lang="en-US" altLang="ko-KR" sz="2800" dirty="0" err="1" smtClean="0"/>
              <a:t>rwnd</a:t>
            </a:r>
            <a:r>
              <a:rPr lang="en-US" altLang="ko-KR" sz="2800" dirty="0" smtClean="0"/>
              <a:t> = 0;</a:t>
            </a:r>
          </a:p>
          <a:p>
            <a:pPr lvl="1"/>
            <a:endParaRPr lang="en-US" altLang="ko-KR" sz="2800" dirty="0"/>
          </a:p>
          <a:p>
            <a:r>
              <a:rPr lang="ko-KR" altLang="en-US" sz="3200" dirty="0" smtClean="0"/>
              <a:t>호스트 </a:t>
            </a:r>
            <a:r>
              <a:rPr lang="en-US" altLang="ko-KR" sz="3200" dirty="0" smtClean="0"/>
              <a:t>B</a:t>
            </a:r>
            <a:r>
              <a:rPr lang="ko-KR" altLang="en-US" sz="3200" dirty="0" smtClean="0"/>
              <a:t>가 호스트</a:t>
            </a:r>
            <a:r>
              <a:rPr lang="en-US" altLang="ko-KR" sz="3200" dirty="0" smtClean="0"/>
              <a:t> A</a:t>
            </a:r>
            <a:r>
              <a:rPr lang="ko-KR" altLang="en-US" sz="3200" dirty="0" smtClean="0"/>
              <a:t>에게 </a:t>
            </a:r>
            <a:r>
              <a:rPr lang="en-US" altLang="ko-KR" sz="3200" dirty="0" err="1" smtClean="0"/>
              <a:t>rwnd</a:t>
            </a:r>
            <a:r>
              <a:rPr lang="en-US" altLang="ko-KR" sz="3200" dirty="0"/>
              <a:t> </a:t>
            </a:r>
            <a:r>
              <a:rPr lang="en-US" altLang="ko-KR" sz="3200" dirty="0" smtClean="0"/>
              <a:t>= 0</a:t>
            </a:r>
            <a:r>
              <a:rPr lang="ko-KR" altLang="en-US" sz="3200" dirty="0" smtClean="0"/>
              <a:t>이라고 알린 후</a:t>
            </a:r>
            <a:r>
              <a:rPr lang="en-US" altLang="ko-KR" sz="3200" dirty="0" smtClean="0"/>
              <a:t>, </a:t>
            </a:r>
            <a:r>
              <a:rPr lang="ko-KR" altLang="en-US" sz="3200" dirty="0" smtClean="0"/>
              <a:t>시간이 지나 호스트 </a:t>
            </a:r>
            <a:r>
              <a:rPr lang="en-US" altLang="ko-KR" sz="3200" dirty="0" smtClean="0"/>
              <a:t>B</a:t>
            </a:r>
            <a:r>
              <a:rPr lang="ko-KR" altLang="en-US" sz="3200" dirty="0" smtClean="0"/>
              <a:t>에 버퍼가 비워졌다고 하자</a:t>
            </a:r>
            <a:r>
              <a:rPr lang="en-US" altLang="ko-KR" sz="3200" dirty="0" smtClean="0"/>
              <a:t>.	  </a:t>
            </a:r>
            <a:r>
              <a:rPr lang="ko-KR" altLang="en-US" sz="3200" dirty="0" smtClean="0"/>
              <a:t>호스트 </a:t>
            </a:r>
            <a:r>
              <a:rPr lang="en-US" altLang="ko-KR" sz="3200" dirty="0" smtClean="0"/>
              <a:t>A</a:t>
            </a:r>
            <a:r>
              <a:rPr lang="ko-KR" altLang="en-US" sz="3200" dirty="0" smtClean="0"/>
              <a:t>는 언제 새로운 데이터를 보낼 수 있는가</a:t>
            </a:r>
            <a:r>
              <a:rPr lang="en-US" altLang="ko-KR" sz="3200" dirty="0" smtClean="0"/>
              <a:t>?</a:t>
            </a:r>
          </a:p>
          <a:p>
            <a:pPr lvl="1"/>
            <a:r>
              <a:rPr lang="ko-KR" altLang="en-US" sz="2800" dirty="0" smtClean="0"/>
              <a:t>보낼 수 없다</a:t>
            </a:r>
            <a:r>
              <a:rPr lang="en-US" altLang="ko-KR" sz="2800" dirty="0" smtClean="0"/>
              <a:t>. </a:t>
            </a:r>
            <a:r>
              <a:rPr lang="ko-KR" altLang="en-US" sz="2800" dirty="0" smtClean="0"/>
              <a:t>호스트 </a:t>
            </a:r>
            <a:r>
              <a:rPr lang="en-US" altLang="ko-KR" sz="2800" dirty="0" smtClean="0"/>
              <a:t>A</a:t>
            </a:r>
            <a:r>
              <a:rPr lang="ko-KR" altLang="en-US" sz="2800" dirty="0" smtClean="0"/>
              <a:t>는 호스트 </a:t>
            </a:r>
            <a:r>
              <a:rPr lang="en-US" altLang="ko-KR" sz="2800" dirty="0" smtClean="0"/>
              <a:t>B</a:t>
            </a:r>
            <a:r>
              <a:rPr lang="ko-KR" altLang="en-US" sz="2800" dirty="0" smtClean="0"/>
              <a:t>의 수신 버퍼 상태를 모르기 때문이다</a:t>
            </a:r>
            <a:r>
              <a:rPr lang="en-US" altLang="ko-KR" sz="2800" dirty="0" smtClean="0"/>
              <a:t>.</a:t>
            </a:r>
          </a:p>
          <a:p>
            <a:pPr lvl="1"/>
            <a:endParaRPr lang="en-US" altLang="ko-KR" sz="2800" dirty="0" smtClean="0"/>
          </a:p>
          <a:p>
            <a:r>
              <a:rPr lang="ko-KR" altLang="en-US" sz="3200" dirty="0" smtClean="0"/>
              <a:t>따라서</a:t>
            </a:r>
            <a:r>
              <a:rPr lang="en-US" altLang="ko-KR" sz="3200" dirty="0" smtClean="0"/>
              <a:t>, TCP </a:t>
            </a:r>
            <a:r>
              <a:rPr lang="ko-KR" altLang="en-US" sz="3200" dirty="0" smtClean="0"/>
              <a:t>명세서는 호스트 </a:t>
            </a:r>
            <a:r>
              <a:rPr lang="en-US" altLang="ko-KR" sz="3200" dirty="0" smtClean="0"/>
              <a:t>A</a:t>
            </a:r>
            <a:r>
              <a:rPr lang="ko-KR" altLang="en-US" sz="3200" dirty="0" smtClean="0"/>
              <a:t>가 호스트 </a:t>
            </a:r>
            <a:r>
              <a:rPr lang="en-US" altLang="ko-KR" sz="3200" dirty="0" smtClean="0"/>
              <a:t>B</a:t>
            </a:r>
            <a:r>
              <a:rPr lang="ko-KR" altLang="en-US" sz="3200" dirty="0" smtClean="0"/>
              <a:t>의 수신 윈도우가 </a:t>
            </a:r>
            <a:r>
              <a:rPr lang="en-US" altLang="ko-KR" sz="3200" dirty="0" smtClean="0"/>
              <a:t>0</a:t>
            </a:r>
            <a:r>
              <a:rPr lang="ko-KR" altLang="en-US" sz="3200" dirty="0" smtClean="0"/>
              <a:t>일 때</a:t>
            </a:r>
            <a:r>
              <a:rPr lang="en-US" altLang="ko-KR" sz="3200" dirty="0" smtClean="0"/>
              <a:t>, </a:t>
            </a:r>
            <a:r>
              <a:rPr lang="en-US" altLang="ko-KR" sz="3200" dirty="0" smtClean="0">
                <a:solidFill>
                  <a:srgbClr val="FFC000"/>
                </a:solidFill>
              </a:rPr>
              <a:t>1byte </a:t>
            </a:r>
            <a:r>
              <a:rPr lang="ko-KR" altLang="en-US" sz="3200" dirty="0" smtClean="0">
                <a:solidFill>
                  <a:srgbClr val="FFC000"/>
                </a:solidFill>
              </a:rPr>
              <a:t>데이터</a:t>
            </a:r>
            <a:r>
              <a:rPr lang="ko-KR" altLang="en-US" sz="3200" dirty="0" smtClean="0"/>
              <a:t>로 세그먼트를 계속 전송할 것을 권고한다</a:t>
            </a:r>
            <a:r>
              <a:rPr lang="en-US" altLang="ko-KR" sz="3200" dirty="0" smtClean="0"/>
              <a:t>.</a:t>
            </a:r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9113838" y="911225"/>
            <a:ext cx="2528887" cy="1562101"/>
            <a:chOff x="357188" y="1925638"/>
            <a:chExt cx="2528887" cy="3994150"/>
          </a:xfrm>
        </p:grpSpPr>
        <p:sp>
          <p:nvSpPr>
            <p:cNvPr id="5" name="Line 10"/>
            <p:cNvSpPr>
              <a:spLocks noChangeShapeType="1"/>
            </p:cNvSpPr>
            <p:nvPr/>
          </p:nvSpPr>
          <p:spPr bwMode="auto">
            <a:xfrm flipH="1">
              <a:off x="357188" y="1925638"/>
              <a:ext cx="3175" cy="399415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6" name="Line 11"/>
            <p:cNvSpPr>
              <a:spLocks noChangeShapeType="1"/>
            </p:cNvSpPr>
            <p:nvPr/>
          </p:nvSpPr>
          <p:spPr bwMode="auto">
            <a:xfrm>
              <a:off x="2874963" y="2001838"/>
              <a:ext cx="11112" cy="3903662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7" name="Line 19"/>
          <p:cNvSpPr>
            <a:spLocks noChangeShapeType="1"/>
          </p:cNvSpPr>
          <p:nvPr/>
        </p:nvSpPr>
        <p:spPr bwMode="auto">
          <a:xfrm flipH="1">
            <a:off x="9117013" y="1017589"/>
            <a:ext cx="2495550" cy="900112"/>
          </a:xfrm>
          <a:prstGeom prst="line">
            <a:avLst/>
          </a:prstGeom>
          <a:noFill/>
          <a:ln w="76200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grpSp>
        <p:nvGrpSpPr>
          <p:cNvPr id="8" name="Group 75"/>
          <p:cNvGrpSpPr>
            <a:grpSpLocks/>
          </p:cNvGrpSpPr>
          <p:nvPr/>
        </p:nvGrpSpPr>
        <p:grpSpPr bwMode="auto">
          <a:xfrm>
            <a:off x="9474202" y="1375575"/>
            <a:ext cx="1913793" cy="369888"/>
            <a:chOff x="6" y="1825"/>
            <a:chExt cx="653" cy="233"/>
          </a:xfrm>
        </p:grpSpPr>
        <p:sp>
          <p:nvSpPr>
            <p:cNvPr id="9" name="Rectangle 76"/>
            <p:cNvSpPr>
              <a:spLocks noChangeArrowheads="1"/>
            </p:cNvSpPr>
            <p:nvPr/>
          </p:nvSpPr>
          <p:spPr bwMode="auto">
            <a:xfrm>
              <a:off x="101" y="1859"/>
              <a:ext cx="471" cy="1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lt"/>
              </a:endParaRPr>
            </a:p>
          </p:txBody>
        </p:sp>
        <p:sp>
          <p:nvSpPr>
            <p:cNvPr id="10" name="Text Box 77"/>
            <p:cNvSpPr txBox="1">
              <a:spLocks noChangeArrowheads="1"/>
            </p:cNvSpPr>
            <p:nvPr/>
          </p:nvSpPr>
          <p:spPr bwMode="auto">
            <a:xfrm>
              <a:off x="6" y="1825"/>
              <a:ext cx="653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800" dirty="0" smtClean="0">
                  <a:latin typeface="+mj-lt"/>
                </a:rPr>
                <a:t>ACK=401, W = 0</a:t>
              </a:r>
              <a:endParaRPr lang="en-US" altLang="ko-KR" sz="1100" dirty="0"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655052" y="488711"/>
            <a:ext cx="150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호스트</a:t>
            </a:r>
            <a:r>
              <a:rPr lang="en-US" altLang="ko-KR" dirty="0" smtClean="0"/>
              <a:t> A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193345" y="518513"/>
            <a:ext cx="126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호스트 </a:t>
            </a:r>
            <a:r>
              <a:rPr lang="en-US" altLang="ko-KR" dirty="0" smtClean="0"/>
              <a:t>B</a:t>
            </a:r>
            <a:endParaRPr lang="ko-KR" altLang="en-US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086100" y="4025900"/>
            <a:ext cx="6027738" cy="2006600"/>
            <a:chOff x="3086100" y="4025900"/>
            <a:chExt cx="6027738" cy="2006600"/>
          </a:xfrm>
        </p:grpSpPr>
        <p:sp>
          <p:nvSpPr>
            <p:cNvPr id="14" name="직사각형 13"/>
            <p:cNvSpPr/>
            <p:nvPr/>
          </p:nvSpPr>
          <p:spPr>
            <a:xfrm>
              <a:off x="3086100" y="5499100"/>
              <a:ext cx="2311400" cy="533400"/>
            </a:xfrm>
            <a:prstGeom prst="rect">
              <a:avLst/>
            </a:prstGeom>
            <a:noFill/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 flipV="1">
              <a:off x="5397500" y="4025900"/>
              <a:ext cx="3716338" cy="1473200"/>
            </a:xfrm>
            <a:prstGeom prst="straightConnector1">
              <a:avLst/>
            </a:prstGeom>
            <a:ln w="7620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/>
          <p:cNvSpPr txBox="1"/>
          <p:nvPr/>
        </p:nvSpPr>
        <p:spPr>
          <a:xfrm>
            <a:off x="9113838" y="3811012"/>
            <a:ext cx="277336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FFC000"/>
                </a:solidFill>
              </a:rPr>
              <a:t>윈도우 </a:t>
            </a:r>
            <a:r>
              <a:rPr lang="ko-KR" altLang="en-US" sz="2400" dirty="0" err="1" smtClean="0">
                <a:solidFill>
                  <a:srgbClr val="FFC000"/>
                </a:solidFill>
              </a:rPr>
              <a:t>탐침</a:t>
            </a:r>
            <a:r>
              <a:rPr lang="ko-KR" altLang="en-US" sz="2400" dirty="0" smtClean="0">
                <a:solidFill>
                  <a:srgbClr val="FFC000"/>
                </a:solidFill>
              </a:rPr>
              <a:t> 세그먼트</a:t>
            </a:r>
            <a:endParaRPr lang="en-US" altLang="ko-KR" sz="2400" dirty="0" smtClean="0">
              <a:solidFill>
                <a:srgbClr val="FFC000"/>
              </a:solidFill>
            </a:endParaRPr>
          </a:p>
          <a:p>
            <a:r>
              <a:rPr lang="en-US" altLang="ko-KR" sz="2400" dirty="0" smtClean="0">
                <a:solidFill>
                  <a:srgbClr val="FFC000"/>
                </a:solidFill>
              </a:rPr>
              <a:t>(W. Probe </a:t>
            </a:r>
            <a:r>
              <a:rPr lang="en-US" altLang="ko-KR" sz="2400" dirty="0" err="1" smtClean="0">
                <a:solidFill>
                  <a:srgbClr val="FFC000"/>
                </a:solidFill>
              </a:rPr>
              <a:t>Seg</a:t>
            </a:r>
            <a:r>
              <a:rPr lang="en-US" altLang="ko-KR" sz="2400" dirty="0" smtClean="0">
                <a:solidFill>
                  <a:srgbClr val="FFC000"/>
                </a:solidFill>
              </a:rPr>
              <a:t>.) :</a:t>
            </a:r>
            <a:endParaRPr lang="en-US" altLang="ko-KR" sz="2400" dirty="0">
              <a:solidFill>
                <a:srgbClr val="FFC000"/>
              </a:solidFill>
            </a:endParaRPr>
          </a:p>
          <a:p>
            <a:r>
              <a:rPr lang="ko-KR" altLang="en-US" sz="2400" dirty="0" smtClean="0"/>
              <a:t>수신자에 의해 긍정 </a:t>
            </a:r>
            <a:r>
              <a:rPr lang="ko-KR" altLang="en-US" sz="2400" dirty="0" err="1" smtClean="0"/>
              <a:t>확인응답</a:t>
            </a:r>
            <a:r>
              <a:rPr lang="ko-KR" altLang="en-US" sz="2400" dirty="0" smtClean="0"/>
              <a:t> 받을 때까지</a:t>
            </a:r>
            <a:endParaRPr lang="en-US" altLang="ko-KR" sz="2400" dirty="0" smtClean="0"/>
          </a:p>
          <a:p>
            <a:r>
              <a:rPr lang="ko-KR" altLang="en-US" sz="2400" dirty="0" smtClean="0"/>
              <a:t>계속 이것을 전송하여</a:t>
            </a:r>
            <a:r>
              <a:rPr lang="en-US" altLang="ko-KR" sz="2400" dirty="0" smtClean="0"/>
              <a:t>,</a:t>
            </a:r>
          </a:p>
          <a:p>
            <a:r>
              <a:rPr lang="ko-KR" altLang="en-US" sz="2400" dirty="0" smtClean="0"/>
              <a:t>수신</a:t>
            </a:r>
            <a:r>
              <a:rPr lang="ko-KR" altLang="en-US" sz="2400" dirty="0"/>
              <a:t>자</a:t>
            </a:r>
            <a:r>
              <a:rPr lang="ko-KR" altLang="en-US" sz="2400" dirty="0" smtClean="0"/>
              <a:t> 버퍼의 상태를 조사</a:t>
            </a:r>
            <a:r>
              <a:rPr lang="en-US" altLang="ko-KR" sz="2400" dirty="0" smtClean="0"/>
              <a:t>(Probe)</a:t>
            </a:r>
            <a:r>
              <a:rPr lang="ko-KR" altLang="en-US" sz="2400" dirty="0" smtClean="0"/>
              <a:t>한다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06915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 smtClean="0"/>
              <a:t>TCP </a:t>
            </a:r>
            <a:r>
              <a:rPr lang="ko-KR" altLang="en-US" dirty="0" smtClean="0"/>
              <a:t>연결 관리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-1" y="911225"/>
            <a:ext cx="7737263" cy="5594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u="sng" dirty="0" smtClean="0"/>
              <a:t>Goal :</a:t>
            </a:r>
          </a:p>
          <a:p>
            <a:r>
              <a:rPr lang="en-US" altLang="ko-KR" sz="3200" dirty="0" smtClean="0"/>
              <a:t>TCP </a:t>
            </a:r>
            <a:r>
              <a:rPr lang="ko-KR" altLang="en-US" sz="3200" dirty="0" smtClean="0"/>
              <a:t>연결이 어떻게 설정되고 해제되는지를 설명할 수 있다</a:t>
            </a:r>
            <a:r>
              <a:rPr lang="en-US" altLang="ko-KR" sz="3200" dirty="0" smtClean="0"/>
              <a:t>.</a:t>
            </a:r>
          </a:p>
          <a:p>
            <a:endParaRPr lang="en-US" altLang="ko-KR" sz="3200" dirty="0" smtClean="0"/>
          </a:p>
          <a:p>
            <a:endParaRPr lang="ko-KR" altLang="en-US" sz="3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452" y="3563956"/>
            <a:ext cx="3738548" cy="3033693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102373" y="214290"/>
            <a:ext cx="3951287" cy="308931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ko-KR" sz="2400">
              <a:latin typeface="+mn-ea"/>
              <a:ea typeface="+mn-ea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8210339" y="196765"/>
            <a:ext cx="1736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출발지 </a:t>
            </a:r>
            <a:r>
              <a:rPr lang="en-US" altLang="ko-KR" sz="2000" dirty="0" smtClean="0">
                <a:latin typeface="+mn-ea"/>
                <a:ea typeface="+mn-ea"/>
              </a:rPr>
              <a:t>PORT#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10169314" y="201528"/>
            <a:ext cx="17366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목적지 </a:t>
            </a:r>
            <a:r>
              <a:rPr lang="en-US" altLang="ko-KR" sz="2000" dirty="0" smtClean="0">
                <a:latin typeface="+mn-ea"/>
                <a:ea typeface="+mn-ea"/>
              </a:rPr>
              <a:t>PORT#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8105548" y="612690"/>
            <a:ext cx="3946525" cy="47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8099198" y="992103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10045473" y="238040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3" name="Text Box 14"/>
          <p:cNvSpPr txBox="1">
            <a:spLocks noChangeArrowheads="1"/>
          </p:cNvSpPr>
          <p:nvPr/>
        </p:nvSpPr>
        <p:spPr bwMode="auto">
          <a:xfrm>
            <a:off x="8952093" y="2788139"/>
            <a:ext cx="22878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smtClean="0">
                <a:latin typeface="+mn-ea"/>
                <a:ea typeface="+mn-ea"/>
              </a:rPr>
              <a:t>페이로드</a:t>
            </a:r>
            <a:r>
              <a:rPr lang="en-US" altLang="ko-KR" sz="2000" dirty="0" smtClean="0">
                <a:latin typeface="+mn-ea"/>
                <a:ea typeface="+mn-ea"/>
              </a:rPr>
              <a:t>(Message)</a:t>
            </a:r>
          </a:p>
        </p:txBody>
      </p:sp>
      <p:sp>
        <p:nvSpPr>
          <p:cNvPr id="14" name="Text Box 15"/>
          <p:cNvSpPr txBox="1">
            <a:spLocks noChangeArrowheads="1"/>
          </p:cNvSpPr>
          <p:nvPr/>
        </p:nvSpPr>
        <p:spPr bwMode="auto">
          <a:xfrm>
            <a:off x="8735785" y="592053"/>
            <a:ext cx="28051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dirty="0" err="1" smtClean="0">
                <a:latin typeface="+mn-ea"/>
                <a:ea typeface="+mn-ea"/>
              </a:rPr>
              <a:t>순서번호</a:t>
            </a:r>
            <a:r>
              <a:rPr lang="ko-KR" altLang="en-US" sz="2000" dirty="0" smtClean="0">
                <a:latin typeface="+mn-ea"/>
                <a:ea typeface="+mn-ea"/>
              </a:rPr>
              <a:t> 필드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15" name="Line 16"/>
          <p:cNvSpPr>
            <a:spLocks noChangeShapeType="1"/>
          </p:cNvSpPr>
          <p:nvPr/>
        </p:nvSpPr>
        <p:spPr bwMode="auto">
          <a:xfrm flipV="1">
            <a:off x="8108723" y="1373103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6" name="Text Box 17"/>
          <p:cNvSpPr txBox="1">
            <a:spLocks noChangeArrowheads="1"/>
          </p:cNvSpPr>
          <p:nvPr/>
        </p:nvSpPr>
        <p:spPr bwMode="auto">
          <a:xfrm>
            <a:off x="8335735" y="992103"/>
            <a:ext cx="34099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2000" smtClean="0">
                <a:latin typeface="+mn-ea"/>
                <a:ea typeface="+mn-ea"/>
              </a:rPr>
              <a:t>확인응답번호 필드</a:t>
            </a:r>
            <a:endParaRPr lang="en-US" altLang="ko-KR" sz="2000" dirty="0">
              <a:latin typeface="+mn-ea"/>
              <a:ea typeface="+mn-ea"/>
            </a:endParaRPr>
          </a:p>
        </p:txBody>
      </p:sp>
      <p:sp>
        <p:nvSpPr>
          <p:cNvPr id="17" name="Line 18"/>
          <p:cNvSpPr>
            <a:spLocks noChangeShapeType="1"/>
          </p:cNvSpPr>
          <p:nvPr/>
        </p:nvSpPr>
        <p:spPr bwMode="auto">
          <a:xfrm flipV="1">
            <a:off x="8103960" y="1768390"/>
            <a:ext cx="395128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8" name="Line 19"/>
          <p:cNvSpPr>
            <a:spLocks noChangeShapeType="1"/>
          </p:cNvSpPr>
          <p:nvPr/>
        </p:nvSpPr>
        <p:spPr bwMode="auto">
          <a:xfrm flipV="1">
            <a:off x="8099198" y="2158915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19" name="Line 20"/>
          <p:cNvSpPr>
            <a:spLocks noChangeShapeType="1"/>
          </p:cNvSpPr>
          <p:nvPr/>
        </p:nvSpPr>
        <p:spPr bwMode="auto">
          <a:xfrm flipV="1">
            <a:off x="8099198" y="2720890"/>
            <a:ext cx="395128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0" name="Line 21"/>
          <p:cNvSpPr>
            <a:spLocks noChangeShapeType="1"/>
          </p:cNvSpPr>
          <p:nvPr/>
        </p:nvSpPr>
        <p:spPr bwMode="auto">
          <a:xfrm flipH="1" flipV="1">
            <a:off x="10059760" y="1376278"/>
            <a:ext cx="4763" cy="7778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1" name="Text Box 22"/>
          <p:cNvSpPr txBox="1">
            <a:spLocks noChangeArrowheads="1"/>
          </p:cNvSpPr>
          <p:nvPr/>
        </p:nvSpPr>
        <p:spPr bwMode="auto">
          <a:xfrm>
            <a:off x="10072460" y="1385803"/>
            <a:ext cx="1974849" cy="369332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dirty="0" smtClean="0">
                <a:latin typeface="+mn-ea"/>
                <a:ea typeface="+mn-ea"/>
              </a:rPr>
              <a:t>수신 윈도우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2" name="Text Box 23"/>
          <p:cNvSpPr txBox="1">
            <a:spLocks noChangeArrowheads="1"/>
          </p:cNvSpPr>
          <p:nvPr/>
        </p:nvSpPr>
        <p:spPr bwMode="auto">
          <a:xfrm>
            <a:off x="10092646" y="1774740"/>
            <a:ext cx="20106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800" dirty="0" smtClean="0">
                <a:latin typeface="+mn-ea"/>
                <a:ea typeface="+mn-ea"/>
              </a:rPr>
              <a:t>URG </a:t>
            </a:r>
            <a:r>
              <a:rPr lang="ko-KR" altLang="en-US" sz="1800" dirty="0" smtClean="0">
                <a:latin typeface="+mn-ea"/>
                <a:ea typeface="+mn-ea"/>
              </a:rPr>
              <a:t>데이터 포인터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3" name="Text Box 24"/>
          <p:cNvSpPr txBox="1">
            <a:spLocks noChangeArrowheads="1"/>
          </p:cNvSpPr>
          <p:nvPr/>
        </p:nvSpPr>
        <p:spPr bwMode="auto">
          <a:xfrm>
            <a:off x="8446157" y="1755690"/>
            <a:ext cx="12618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800" dirty="0" err="1" smtClean="0">
                <a:latin typeface="+mn-ea"/>
                <a:ea typeface="+mn-ea"/>
              </a:rPr>
              <a:t>체크섬</a:t>
            </a:r>
            <a:r>
              <a:rPr lang="ko-KR" altLang="en-US" sz="1800" dirty="0" smtClean="0">
                <a:latin typeface="+mn-ea"/>
                <a:ea typeface="+mn-ea"/>
              </a:rPr>
              <a:t> 필드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9916093" y="1408028"/>
            <a:ext cx="136523" cy="336550"/>
          </a:xfrm>
          <a:prstGeom prst="rect">
            <a:avLst/>
          </a:prstGeom>
          <a:solidFill>
            <a:srgbClr val="FFC000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F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25" name="Line 26"/>
          <p:cNvSpPr>
            <a:spLocks noChangeShapeType="1"/>
          </p:cNvSpPr>
          <p:nvPr/>
        </p:nvSpPr>
        <p:spPr bwMode="auto">
          <a:xfrm flipV="1">
            <a:off x="9902598" y="1366753"/>
            <a:ext cx="0" cy="3921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6" name="Line 27"/>
          <p:cNvSpPr>
            <a:spLocks noChangeShapeType="1"/>
          </p:cNvSpPr>
          <p:nvPr/>
        </p:nvSpPr>
        <p:spPr bwMode="auto">
          <a:xfrm flipV="1">
            <a:off x="9740673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7" name="Line 28"/>
          <p:cNvSpPr>
            <a:spLocks noChangeShapeType="1"/>
          </p:cNvSpPr>
          <p:nvPr/>
        </p:nvSpPr>
        <p:spPr bwMode="auto">
          <a:xfrm flipV="1">
            <a:off x="9573985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8" name="Line 29"/>
          <p:cNvSpPr>
            <a:spLocks noChangeShapeType="1"/>
          </p:cNvSpPr>
          <p:nvPr/>
        </p:nvSpPr>
        <p:spPr bwMode="auto">
          <a:xfrm flipV="1">
            <a:off x="9412060" y="1376278"/>
            <a:ext cx="0" cy="3921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29" name="Line 30"/>
          <p:cNvSpPr>
            <a:spLocks noChangeShapeType="1"/>
          </p:cNvSpPr>
          <p:nvPr/>
        </p:nvSpPr>
        <p:spPr bwMode="auto">
          <a:xfrm flipV="1">
            <a:off x="9254898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0" name="Line 31"/>
          <p:cNvSpPr>
            <a:spLocks noChangeShapeType="1"/>
          </p:cNvSpPr>
          <p:nvPr/>
        </p:nvSpPr>
        <p:spPr bwMode="auto">
          <a:xfrm flipV="1">
            <a:off x="9083448" y="1381040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1" name="Text Box 32"/>
          <p:cNvSpPr txBox="1">
            <a:spLocks noChangeArrowheads="1"/>
          </p:cNvSpPr>
          <p:nvPr/>
        </p:nvSpPr>
        <p:spPr bwMode="auto">
          <a:xfrm>
            <a:off x="9754168" y="1403265"/>
            <a:ext cx="138565" cy="336550"/>
          </a:xfrm>
          <a:prstGeom prst="rect">
            <a:avLst/>
          </a:prstGeom>
          <a:solidFill>
            <a:srgbClr val="FFC000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S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2" name="Text Box 33"/>
          <p:cNvSpPr txBox="1">
            <a:spLocks noChangeArrowheads="1"/>
          </p:cNvSpPr>
          <p:nvPr/>
        </p:nvSpPr>
        <p:spPr bwMode="auto">
          <a:xfrm>
            <a:off x="9585891" y="1403265"/>
            <a:ext cx="144914" cy="336550"/>
          </a:xfrm>
          <a:prstGeom prst="rect">
            <a:avLst/>
          </a:prstGeom>
          <a:solidFill>
            <a:srgbClr val="FFC000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R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3" name="Text Box 34"/>
          <p:cNvSpPr txBox="1">
            <a:spLocks noChangeArrowheads="1"/>
          </p:cNvSpPr>
          <p:nvPr/>
        </p:nvSpPr>
        <p:spPr bwMode="auto">
          <a:xfrm>
            <a:off x="9321573" y="1398503"/>
            <a:ext cx="3190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+mn-ea"/>
                <a:ea typeface="+mn-ea"/>
              </a:rPr>
              <a:t>P</a:t>
            </a:r>
            <a:endParaRPr lang="en-US" altLang="ko-KR" sz="2400">
              <a:latin typeface="+mn-ea"/>
              <a:ea typeface="+mn-ea"/>
            </a:endParaRPr>
          </a:p>
        </p:txBody>
      </p:sp>
      <p:sp>
        <p:nvSpPr>
          <p:cNvPr id="34" name="Text Box 35"/>
          <p:cNvSpPr txBox="1">
            <a:spLocks noChangeArrowheads="1"/>
          </p:cNvSpPr>
          <p:nvPr/>
        </p:nvSpPr>
        <p:spPr bwMode="auto">
          <a:xfrm>
            <a:off x="9169173" y="1398503"/>
            <a:ext cx="3190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A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5" name="Text Box 36"/>
          <p:cNvSpPr txBox="1">
            <a:spLocks noChangeArrowheads="1"/>
          </p:cNvSpPr>
          <p:nvPr/>
        </p:nvSpPr>
        <p:spPr bwMode="auto">
          <a:xfrm>
            <a:off x="9002485" y="1398503"/>
            <a:ext cx="33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>
                <a:latin typeface="+mn-ea"/>
                <a:ea typeface="+mn-ea"/>
              </a:rPr>
              <a:t>U</a:t>
            </a:r>
            <a:endParaRPr lang="en-US" altLang="ko-KR" sz="2400" dirty="0">
              <a:latin typeface="+mn-ea"/>
              <a:ea typeface="+mn-ea"/>
            </a:endParaRPr>
          </a:p>
        </p:txBody>
      </p:sp>
      <p:sp>
        <p:nvSpPr>
          <p:cNvPr id="36" name="Text Box 37"/>
          <p:cNvSpPr txBox="1">
            <a:spLocks noChangeArrowheads="1"/>
          </p:cNvSpPr>
          <p:nvPr/>
        </p:nvSpPr>
        <p:spPr bwMode="auto">
          <a:xfrm>
            <a:off x="8089483" y="1314048"/>
            <a:ext cx="49885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b="1" dirty="0" smtClean="0">
                <a:solidFill>
                  <a:srgbClr val="00FFFF"/>
                </a:solidFill>
                <a:latin typeface="+mn-ea"/>
                <a:ea typeface="+mn-ea"/>
              </a:rPr>
              <a:t>헤더</a:t>
            </a:r>
            <a:endParaRPr lang="en-US" altLang="ko-KR" sz="1400" b="1" dirty="0" smtClean="0">
              <a:solidFill>
                <a:srgbClr val="00FFFF"/>
              </a:solidFill>
              <a:latin typeface="+mn-ea"/>
              <a:ea typeface="+mn-ea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400" b="1" dirty="0" smtClean="0">
                <a:solidFill>
                  <a:srgbClr val="00FFFF"/>
                </a:solidFill>
                <a:latin typeface="+mn-ea"/>
                <a:ea typeface="+mn-ea"/>
              </a:rPr>
              <a:t>길이</a:t>
            </a:r>
            <a:endParaRPr lang="en-US" altLang="ko-KR" sz="1800" b="1" dirty="0">
              <a:solidFill>
                <a:srgbClr val="00FFFF"/>
              </a:solidFill>
              <a:latin typeface="+mn-ea"/>
              <a:ea typeface="+mn-ea"/>
            </a:endParaRPr>
          </a:p>
        </p:txBody>
      </p:sp>
      <p:sp>
        <p:nvSpPr>
          <p:cNvPr id="37" name="Text Box 38"/>
          <p:cNvSpPr txBox="1">
            <a:spLocks noChangeArrowheads="1"/>
          </p:cNvSpPr>
          <p:nvPr/>
        </p:nvSpPr>
        <p:spPr bwMode="auto">
          <a:xfrm>
            <a:off x="8524070" y="1306428"/>
            <a:ext cx="57900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not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400" dirty="0">
                <a:latin typeface="+mn-ea"/>
                <a:ea typeface="+mn-ea"/>
              </a:rPr>
              <a:t>used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38" name="Line 39"/>
          <p:cNvSpPr>
            <a:spLocks noChangeShapeType="1"/>
          </p:cNvSpPr>
          <p:nvPr/>
        </p:nvSpPr>
        <p:spPr bwMode="auto">
          <a:xfrm flipV="1">
            <a:off x="8578623" y="1371515"/>
            <a:ext cx="0" cy="3921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>
              <a:latin typeface="+mn-ea"/>
            </a:endParaRP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8526372" y="2181140"/>
            <a:ext cx="30588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latin typeface="+mn-ea"/>
                <a:ea typeface="+mn-ea"/>
              </a:rPr>
              <a:t>옵션 필드 </a:t>
            </a:r>
            <a:r>
              <a:rPr lang="en-US" altLang="ko-KR" sz="1600" dirty="0" smtClean="0">
                <a:latin typeface="+mn-ea"/>
                <a:ea typeface="+mn-ea"/>
              </a:rPr>
              <a:t>(</a:t>
            </a:r>
            <a:r>
              <a:rPr lang="ko-KR" altLang="en-US" sz="1600" dirty="0" smtClean="0">
                <a:latin typeface="+mn-ea"/>
                <a:ea typeface="+mn-ea"/>
              </a:rPr>
              <a:t>선택적 </a:t>
            </a:r>
            <a:r>
              <a:rPr lang="en-US" altLang="ko-KR" sz="1600" dirty="0" smtClean="0">
                <a:latin typeface="+mn-ea"/>
                <a:ea typeface="+mn-ea"/>
              </a:rPr>
              <a:t>/ </a:t>
            </a:r>
            <a:r>
              <a:rPr lang="ko-KR" altLang="en-US" sz="1600" dirty="0" smtClean="0">
                <a:latin typeface="+mn-ea"/>
                <a:ea typeface="+mn-ea"/>
              </a:rPr>
              <a:t>가변적 길이</a:t>
            </a:r>
            <a:r>
              <a:rPr lang="en-US" altLang="ko-KR" sz="1600" dirty="0" smtClean="0">
                <a:latin typeface="+mn-ea"/>
                <a:ea typeface="+mn-ea"/>
              </a:rPr>
              <a:t>) &amp;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 smtClean="0">
                <a:latin typeface="+mn-ea"/>
                <a:ea typeface="+mn-ea"/>
              </a:rPr>
              <a:t>Padding </a:t>
            </a:r>
            <a:r>
              <a:rPr lang="ko-KR" altLang="en-US" sz="1600" dirty="0" smtClean="0">
                <a:latin typeface="+mn-ea"/>
                <a:ea typeface="+mn-ea"/>
              </a:rPr>
              <a:t>필드</a:t>
            </a:r>
            <a:endParaRPr lang="en-US" altLang="ko-KR" sz="1800" dirty="0">
              <a:latin typeface="+mn-ea"/>
              <a:ea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05548" y="3400425"/>
            <a:ext cx="3982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&lt;TCP </a:t>
            </a:r>
            <a:r>
              <a:rPr lang="ko-KR" altLang="en-US" dirty="0" smtClean="0"/>
              <a:t>세그먼트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471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초기</a:t>
            </a:r>
            <a:r>
              <a:rPr lang="en-US" altLang="ko-KR" dirty="0" smtClean="0"/>
              <a:t>) </a:t>
            </a:r>
            <a:r>
              <a:rPr lang="ko-KR" altLang="en-US" dirty="0" smtClean="0"/>
              <a:t>연결 설정 시나리오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H="1">
            <a:off x="4733131" y="2555875"/>
            <a:ext cx="1588" cy="2470150"/>
          </a:xfrm>
          <a:prstGeom prst="line">
            <a:avLst/>
          </a:prstGeom>
          <a:noFill/>
          <a:ln w="9525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6" name="Group 102"/>
          <p:cNvGrpSpPr>
            <a:grpSpLocks/>
          </p:cNvGrpSpPr>
          <p:nvPr/>
        </p:nvGrpSpPr>
        <p:grpSpPr bwMode="auto">
          <a:xfrm>
            <a:off x="2647159" y="2482850"/>
            <a:ext cx="4594227" cy="955675"/>
            <a:chOff x="747" y="1363"/>
            <a:chExt cx="2894" cy="602"/>
          </a:xfrm>
        </p:grpSpPr>
        <p:sp>
          <p:nvSpPr>
            <p:cNvPr id="7" name="Line 10"/>
            <p:cNvSpPr>
              <a:spLocks noChangeShapeType="1"/>
            </p:cNvSpPr>
            <p:nvPr/>
          </p:nvSpPr>
          <p:spPr bwMode="auto">
            <a:xfrm>
              <a:off x="2062" y="1502"/>
              <a:ext cx="1579" cy="463"/>
            </a:xfrm>
            <a:prstGeom prst="line">
              <a:avLst/>
            </a:prstGeom>
            <a:noFill/>
            <a:ln w="57150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8" name="Rectangle 12"/>
            <p:cNvSpPr>
              <a:spLocks noChangeArrowheads="1"/>
            </p:cNvSpPr>
            <p:nvPr/>
          </p:nvSpPr>
          <p:spPr bwMode="auto">
            <a:xfrm>
              <a:off x="2518" y="1565"/>
              <a:ext cx="590" cy="2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9" name="Text Box 13"/>
            <p:cNvSpPr txBox="1">
              <a:spLocks noChangeArrowheads="1"/>
            </p:cNvSpPr>
            <p:nvPr/>
          </p:nvSpPr>
          <p:spPr bwMode="auto">
            <a:xfrm>
              <a:off x="2310" y="1624"/>
              <a:ext cx="109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n-ea"/>
                  <a:ea typeface="+mn-ea"/>
                </a:rPr>
                <a:t>SYNbit</a:t>
              </a:r>
              <a:r>
                <a:rPr lang="en-US" altLang="ko-KR" sz="1600" dirty="0">
                  <a:solidFill>
                    <a:srgbClr val="00FFFF"/>
                  </a:solidFill>
                  <a:latin typeface="+mn-ea"/>
                  <a:ea typeface="+mn-ea"/>
                </a:rPr>
                <a:t>=1</a:t>
              </a:r>
              <a:r>
                <a:rPr lang="en-US" altLang="ko-KR" sz="1600" dirty="0">
                  <a:latin typeface="+mn-ea"/>
                  <a:ea typeface="+mn-ea"/>
                </a:rPr>
                <a:t>, </a:t>
              </a:r>
              <a:r>
                <a:rPr lang="en-US" altLang="ko-KR" sz="1600" dirty="0" err="1">
                  <a:latin typeface="+mn-ea"/>
                  <a:ea typeface="+mn-ea"/>
                </a:rPr>
                <a:t>Seq</a:t>
              </a:r>
              <a:r>
                <a:rPr lang="en-US" altLang="ko-KR" sz="1600" dirty="0">
                  <a:latin typeface="+mn-ea"/>
                  <a:ea typeface="+mn-ea"/>
                </a:rPr>
                <a:t>=x</a:t>
              </a:r>
            </a:p>
          </p:txBody>
        </p:sp>
        <p:sp>
          <p:nvSpPr>
            <p:cNvPr id="10" name="Text Box 21"/>
            <p:cNvSpPr txBox="1">
              <a:spLocks noChangeArrowheads="1"/>
            </p:cNvSpPr>
            <p:nvPr/>
          </p:nvSpPr>
          <p:spPr bwMode="auto">
            <a:xfrm>
              <a:off x="747" y="1363"/>
              <a:ext cx="1293" cy="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초기 순서 번호</a:t>
              </a:r>
              <a:r>
                <a:rPr lang="en-US" altLang="ko-KR" sz="1400" dirty="0">
                  <a:latin typeface="+mn-ea"/>
                  <a:ea typeface="+mn-ea"/>
                </a:rPr>
                <a:t> </a:t>
              </a:r>
              <a:r>
                <a:rPr lang="en-US" altLang="ko-KR" sz="1400" dirty="0" smtClean="0">
                  <a:latin typeface="+mn-ea"/>
                  <a:ea typeface="+mn-ea"/>
                </a:rPr>
                <a:t>= x</a:t>
              </a:r>
              <a:r>
                <a:rPr lang="ko-KR" altLang="en-US" sz="1400" dirty="0" smtClean="0">
                  <a:latin typeface="+mn-ea"/>
                  <a:ea typeface="+mn-ea"/>
                </a:rPr>
                <a:t>로 결정</a:t>
              </a:r>
              <a:endParaRPr lang="en-US" altLang="ko-KR" sz="1400" dirty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>
                  <a:latin typeface="+mn-ea"/>
                  <a:ea typeface="+mn-ea"/>
                </a:rPr>
                <a:t>send TCP SYN </a:t>
              </a:r>
              <a:r>
                <a:rPr lang="en-US" altLang="ko-KR" sz="1400" dirty="0" err="1">
                  <a:latin typeface="+mn-ea"/>
                  <a:ea typeface="+mn-ea"/>
                </a:rPr>
                <a:t>msg</a:t>
              </a:r>
              <a:endParaRPr lang="en-US" altLang="ko-KR" sz="1400" dirty="0">
                <a:latin typeface="+mn-ea"/>
                <a:ea typeface="+mn-ea"/>
              </a:endParaRPr>
            </a:p>
          </p:txBody>
        </p:sp>
      </p:grpSp>
      <p:sp>
        <p:nvSpPr>
          <p:cNvPr id="11" name="Line 22"/>
          <p:cNvSpPr>
            <a:spLocks noChangeShapeType="1"/>
          </p:cNvSpPr>
          <p:nvPr/>
        </p:nvSpPr>
        <p:spPr bwMode="auto">
          <a:xfrm flipH="1">
            <a:off x="7322344" y="2625725"/>
            <a:ext cx="1587" cy="3417888"/>
          </a:xfrm>
          <a:prstGeom prst="line">
            <a:avLst/>
          </a:prstGeom>
          <a:noFill/>
          <a:ln w="9525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sp>
        <p:nvSpPr>
          <p:cNvPr id="12" name="Text Box 92"/>
          <p:cNvSpPr txBox="1">
            <a:spLocks noChangeArrowheads="1"/>
          </p:cNvSpPr>
          <p:nvPr/>
        </p:nvSpPr>
        <p:spPr bwMode="auto">
          <a:xfrm>
            <a:off x="9432429" y="5464175"/>
            <a:ext cx="92333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dirty="0" smtClean="0">
                <a:solidFill>
                  <a:srgbClr val="FFC000"/>
                </a:solidFill>
                <a:latin typeface="+mn-ea"/>
                <a:ea typeface="+mn-ea"/>
              </a:rPr>
              <a:t>성립</a:t>
            </a:r>
            <a:endParaRPr lang="en-US" altLang="ko-KR" sz="1600" dirty="0" smtClean="0">
              <a:solidFill>
                <a:srgbClr val="FFC000"/>
              </a:solidFill>
              <a:latin typeface="+mn-ea"/>
              <a:ea typeface="+mn-ea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 dirty="0" smtClean="0">
                <a:solidFill>
                  <a:srgbClr val="FFC000"/>
                </a:solidFill>
                <a:latin typeface="+mn-ea"/>
                <a:ea typeface="+mn-ea"/>
              </a:rPr>
              <a:t>(ESTAB)</a:t>
            </a:r>
            <a:endParaRPr lang="en-US" altLang="ko-KR" sz="1600" dirty="0">
              <a:solidFill>
                <a:srgbClr val="FFC000"/>
              </a:solidFill>
              <a:latin typeface="+mn-ea"/>
              <a:ea typeface="+mn-ea"/>
            </a:endParaRPr>
          </a:p>
        </p:txBody>
      </p:sp>
      <p:grpSp>
        <p:nvGrpSpPr>
          <p:cNvPr id="13" name="Group 109"/>
          <p:cNvGrpSpPr>
            <a:grpSpLocks/>
          </p:cNvGrpSpPr>
          <p:nvPr/>
        </p:nvGrpSpPr>
        <p:grpSpPr bwMode="auto">
          <a:xfrm>
            <a:off x="4731544" y="3073405"/>
            <a:ext cx="4892673" cy="1504955"/>
            <a:chOff x="2060" y="1735"/>
            <a:chExt cx="3082" cy="948"/>
          </a:xfrm>
        </p:grpSpPr>
        <p:sp>
          <p:nvSpPr>
            <p:cNvPr id="14" name="Line 11"/>
            <p:cNvSpPr>
              <a:spLocks noChangeShapeType="1"/>
            </p:cNvSpPr>
            <p:nvPr/>
          </p:nvSpPr>
          <p:spPr bwMode="auto">
            <a:xfrm flipH="1">
              <a:off x="2060" y="2031"/>
              <a:ext cx="1580" cy="652"/>
            </a:xfrm>
            <a:prstGeom prst="line">
              <a:avLst/>
            </a:prstGeom>
            <a:noFill/>
            <a:ln w="57150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2381" y="2206"/>
              <a:ext cx="896" cy="3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16" name="Text Box 83"/>
            <p:cNvSpPr txBox="1">
              <a:spLocks noChangeArrowheads="1"/>
            </p:cNvSpPr>
            <p:nvPr/>
          </p:nvSpPr>
          <p:spPr bwMode="auto">
            <a:xfrm>
              <a:off x="2159" y="2169"/>
              <a:ext cx="1534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n-ea"/>
                  <a:ea typeface="+mn-ea"/>
                </a:rPr>
                <a:t>SYNbit</a:t>
              </a:r>
              <a:r>
                <a:rPr lang="en-US" altLang="ko-KR" sz="1600" dirty="0">
                  <a:solidFill>
                    <a:srgbClr val="00FFFF"/>
                  </a:solidFill>
                  <a:latin typeface="+mn-ea"/>
                  <a:ea typeface="+mn-ea"/>
                </a:rPr>
                <a:t>=1</a:t>
              </a:r>
              <a:r>
                <a:rPr lang="en-US" altLang="ko-KR" sz="1600" dirty="0">
                  <a:latin typeface="+mn-ea"/>
                  <a:ea typeface="+mn-ea"/>
                </a:rPr>
                <a:t>, </a:t>
              </a:r>
              <a:r>
                <a:rPr lang="en-US" altLang="ko-KR" sz="1600" dirty="0" err="1">
                  <a:latin typeface="+mn-ea"/>
                  <a:ea typeface="+mn-ea"/>
                </a:rPr>
                <a:t>Seq</a:t>
              </a:r>
              <a:r>
                <a:rPr lang="en-US" altLang="ko-KR" sz="1600" dirty="0">
                  <a:latin typeface="+mn-ea"/>
                  <a:ea typeface="+mn-ea"/>
                </a:rPr>
                <a:t>=y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n-ea"/>
                  <a:ea typeface="+mn-ea"/>
                </a:rPr>
                <a:t>ACKbit</a:t>
              </a:r>
              <a:r>
                <a:rPr lang="en-US" altLang="ko-KR" sz="1600" dirty="0">
                  <a:solidFill>
                    <a:srgbClr val="00FFFF"/>
                  </a:solidFill>
                  <a:latin typeface="+mn-ea"/>
                  <a:ea typeface="+mn-ea"/>
                </a:rPr>
                <a:t>=1</a:t>
              </a:r>
              <a:r>
                <a:rPr lang="en-US" altLang="ko-KR" sz="1600" dirty="0">
                  <a:latin typeface="+mn-ea"/>
                  <a:ea typeface="+mn-ea"/>
                </a:rPr>
                <a:t>; </a:t>
              </a:r>
              <a:r>
                <a:rPr lang="en-US" altLang="ko-KR" sz="1600" dirty="0" err="1">
                  <a:latin typeface="+mn-ea"/>
                  <a:ea typeface="+mn-ea"/>
                </a:rPr>
                <a:t>ACKnum</a:t>
              </a:r>
              <a:r>
                <a:rPr lang="en-US" altLang="ko-KR" sz="1600" dirty="0">
                  <a:latin typeface="+mn-ea"/>
                  <a:ea typeface="+mn-ea"/>
                </a:rPr>
                <a:t>=x+1</a:t>
              </a:r>
            </a:p>
          </p:txBody>
        </p:sp>
        <p:sp>
          <p:nvSpPr>
            <p:cNvPr id="17" name="Text Box 93"/>
            <p:cNvSpPr txBox="1">
              <a:spLocks noChangeArrowheads="1"/>
            </p:cNvSpPr>
            <p:nvPr/>
          </p:nvSpPr>
          <p:spPr bwMode="auto">
            <a:xfrm>
              <a:off x="3706" y="1735"/>
              <a:ext cx="1436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>
                  <a:latin typeface="+mn-ea"/>
                  <a:ea typeface="+mn-ea"/>
                </a:rPr>
                <a:t>초기 순서 번호</a:t>
              </a:r>
              <a:r>
                <a:rPr lang="en-US" altLang="ko-KR" sz="1400" dirty="0">
                  <a:latin typeface="+mn-ea"/>
                  <a:ea typeface="+mn-ea"/>
                </a:rPr>
                <a:t> = </a:t>
              </a:r>
              <a:r>
                <a:rPr lang="en-US" altLang="ko-KR" sz="1400" dirty="0" smtClean="0">
                  <a:latin typeface="+mn-ea"/>
                  <a:ea typeface="+mn-ea"/>
                </a:rPr>
                <a:t>y</a:t>
              </a:r>
              <a:r>
                <a:rPr lang="ko-KR" altLang="en-US" sz="1400" dirty="0" smtClean="0">
                  <a:latin typeface="+mn-ea"/>
                  <a:ea typeface="+mn-ea"/>
                </a:rPr>
                <a:t>로 </a:t>
              </a:r>
              <a:r>
                <a:rPr lang="ko-KR" altLang="en-US" sz="1400" dirty="0">
                  <a:latin typeface="+mn-ea"/>
                  <a:ea typeface="+mn-ea"/>
                </a:rPr>
                <a:t>결정</a:t>
              </a:r>
              <a:endParaRPr lang="en-US" altLang="ko-KR" sz="1400" dirty="0">
                <a:latin typeface="+mn-ea"/>
                <a:ea typeface="+mn-ea"/>
              </a:endParaRP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 smtClean="0">
                  <a:latin typeface="+mn-ea"/>
                  <a:ea typeface="+mn-ea"/>
                </a:rPr>
                <a:t>send </a:t>
              </a:r>
              <a:r>
                <a:rPr lang="en-US" altLang="ko-KR" sz="1400" dirty="0">
                  <a:latin typeface="+mn-ea"/>
                  <a:ea typeface="+mn-ea"/>
                </a:rPr>
                <a:t>TCP </a:t>
              </a:r>
              <a:r>
                <a:rPr lang="en-US" altLang="ko-KR" sz="1400" dirty="0" smtClean="0">
                  <a:latin typeface="+mn-ea"/>
                  <a:ea typeface="+mn-ea"/>
                </a:rPr>
                <a:t>SYN_ACK </a:t>
              </a:r>
              <a:r>
                <a:rPr lang="en-US" altLang="ko-KR" sz="1400" dirty="0" err="1" smtClean="0">
                  <a:latin typeface="+mn-ea"/>
                  <a:ea typeface="+mn-ea"/>
                </a:rPr>
                <a:t>msg</a:t>
              </a:r>
              <a:r>
                <a:rPr lang="en-US" altLang="ko-KR" sz="1400" dirty="0">
                  <a:latin typeface="+mn-ea"/>
                  <a:ea typeface="+mn-ea"/>
                </a:rPr>
                <a:t>, 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smtClean="0">
                  <a:latin typeface="+mn-ea"/>
                  <a:ea typeface="+mn-ea"/>
                </a:rPr>
                <a:t>(</a:t>
              </a:r>
              <a:r>
                <a:rPr lang="ko-KR" altLang="en-US" sz="1600" dirty="0" smtClean="0">
                  <a:latin typeface="+mn-ea"/>
                  <a:ea typeface="+mn-ea"/>
                </a:rPr>
                <a:t>송신자 </a:t>
              </a:r>
              <a:r>
                <a:rPr lang="en-US" altLang="ko-KR" sz="1600" dirty="0" smtClean="0">
                  <a:latin typeface="+mn-ea"/>
                  <a:ea typeface="+mn-ea"/>
                </a:rPr>
                <a:t>SYN</a:t>
              </a:r>
              <a:r>
                <a:rPr lang="ko-KR" altLang="en-US" sz="1600" dirty="0" smtClean="0">
                  <a:latin typeface="+mn-ea"/>
                  <a:ea typeface="+mn-ea"/>
                </a:rPr>
                <a:t>에 대한</a:t>
              </a:r>
              <a:endParaRPr lang="en-US" altLang="ko-KR" sz="1600" dirty="0" smtClean="0">
                <a:latin typeface="+mn-ea"/>
                <a:ea typeface="+mn-ea"/>
              </a:endParaRP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600" dirty="0" smtClean="0">
                  <a:latin typeface="+mn-ea"/>
                  <a:ea typeface="+mn-ea"/>
                </a:rPr>
                <a:t> </a:t>
              </a:r>
              <a:r>
                <a:rPr lang="ko-KR" altLang="en-US" sz="1600" dirty="0" err="1" smtClean="0">
                  <a:latin typeface="+mn-ea"/>
                  <a:ea typeface="+mn-ea"/>
                </a:rPr>
                <a:t>확인응답</a:t>
              </a:r>
              <a:r>
                <a:rPr lang="en-US" altLang="ko-KR" sz="1600" dirty="0" smtClean="0">
                  <a:latin typeface="+mn-ea"/>
                  <a:ea typeface="+mn-ea"/>
                </a:rPr>
                <a:t>)</a:t>
              </a:r>
              <a:endParaRPr lang="en-US" altLang="ko-KR" sz="1600" dirty="0">
                <a:latin typeface="+mn-ea"/>
                <a:ea typeface="+mn-ea"/>
              </a:endParaRPr>
            </a:p>
          </p:txBody>
        </p:sp>
      </p:grpSp>
      <p:grpSp>
        <p:nvGrpSpPr>
          <p:cNvPr id="18" name="Group 110"/>
          <p:cNvGrpSpPr>
            <a:grpSpLocks/>
          </p:cNvGrpSpPr>
          <p:nvPr/>
        </p:nvGrpSpPr>
        <p:grpSpPr bwMode="auto">
          <a:xfrm>
            <a:off x="2690020" y="4343401"/>
            <a:ext cx="6735768" cy="1836738"/>
            <a:chOff x="774" y="2535"/>
            <a:chExt cx="4243" cy="1157"/>
          </a:xfrm>
        </p:grpSpPr>
        <p:sp>
          <p:nvSpPr>
            <p:cNvPr id="19" name="Line 84"/>
            <p:cNvSpPr>
              <a:spLocks noChangeShapeType="1"/>
            </p:cNvSpPr>
            <p:nvPr/>
          </p:nvSpPr>
          <p:spPr bwMode="auto">
            <a:xfrm>
              <a:off x="2073" y="2728"/>
              <a:ext cx="1579" cy="463"/>
            </a:xfrm>
            <a:prstGeom prst="line">
              <a:avLst/>
            </a:prstGeom>
            <a:noFill/>
            <a:ln w="57150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  <p:sp>
          <p:nvSpPr>
            <p:cNvPr id="20" name="Rectangle 89"/>
            <p:cNvSpPr>
              <a:spLocks noChangeArrowheads="1"/>
            </p:cNvSpPr>
            <p:nvPr/>
          </p:nvSpPr>
          <p:spPr bwMode="auto">
            <a:xfrm>
              <a:off x="2486" y="2806"/>
              <a:ext cx="775" cy="2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n-ea"/>
                <a:ea typeface="+mn-ea"/>
              </a:endParaRPr>
            </a:p>
          </p:txBody>
        </p:sp>
        <p:sp>
          <p:nvSpPr>
            <p:cNvPr id="21" name="Text Box 90"/>
            <p:cNvSpPr txBox="1">
              <a:spLocks noChangeArrowheads="1"/>
            </p:cNvSpPr>
            <p:nvPr/>
          </p:nvSpPr>
          <p:spPr bwMode="auto">
            <a:xfrm>
              <a:off x="2117" y="2761"/>
              <a:ext cx="1532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 smtClean="0">
                  <a:solidFill>
                    <a:srgbClr val="00FFFF"/>
                  </a:solidFill>
                  <a:latin typeface="+mn-ea"/>
                  <a:ea typeface="+mn-ea"/>
                </a:rPr>
                <a:t>SYNbit</a:t>
              </a:r>
              <a:r>
                <a:rPr lang="en-US" altLang="ko-KR" sz="1600" dirty="0" smtClean="0">
                  <a:solidFill>
                    <a:srgbClr val="00FFFF"/>
                  </a:solidFill>
                  <a:latin typeface="+mn-ea"/>
                  <a:ea typeface="+mn-ea"/>
                </a:rPr>
                <a:t>=0</a:t>
              </a:r>
              <a:r>
                <a:rPr lang="en-US" altLang="ko-KR" sz="1600" dirty="0" smtClean="0">
                  <a:latin typeface="+mn-ea"/>
                  <a:ea typeface="+mn-ea"/>
                </a:rPr>
                <a:t>, </a:t>
              </a:r>
              <a:r>
                <a:rPr lang="en-US" altLang="ko-KR" sz="1600" dirty="0" err="1" smtClean="0">
                  <a:latin typeface="+mn-ea"/>
                  <a:ea typeface="+mn-ea"/>
                </a:rPr>
                <a:t>seq</a:t>
              </a:r>
              <a:r>
                <a:rPr lang="en-US" altLang="ko-KR" sz="1600" dirty="0" smtClean="0">
                  <a:latin typeface="+mn-ea"/>
                  <a:ea typeface="+mn-ea"/>
                </a:rPr>
                <a:t>=x+1</a:t>
              </a: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 smtClean="0">
                  <a:solidFill>
                    <a:srgbClr val="00FFFF"/>
                  </a:solidFill>
                  <a:latin typeface="+mn-ea"/>
                  <a:ea typeface="+mn-ea"/>
                </a:rPr>
                <a:t>ACKbit</a:t>
              </a:r>
              <a:r>
                <a:rPr lang="en-US" altLang="ko-KR" sz="1600" dirty="0" smtClean="0">
                  <a:solidFill>
                    <a:srgbClr val="00FFFF"/>
                  </a:solidFill>
                  <a:latin typeface="+mn-ea"/>
                  <a:ea typeface="+mn-ea"/>
                </a:rPr>
                <a:t>=1</a:t>
              </a:r>
              <a:r>
                <a:rPr lang="en-US" altLang="ko-KR" sz="1600" dirty="0">
                  <a:latin typeface="+mn-ea"/>
                  <a:ea typeface="+mn-ea"/>
                </a:rPr>
                <a:t>, </a:t>
              </a:r>
              <a:r>
                <a:rPr lang="en-US" altLang="ko-KR" sz="1600" dirty="0" err="1">
                  <a:latin typeface="+mn-ea"/>
                  <a:ea typeface="+mn-ea"/>
                </a:rPr>
                <a:t>ACKnum</a:t>
              </a:r>
              <a:r>
                <a:rPr lang="en-US" altLang="ko-KR" sz="1600" dirty="0">
                  <a:latin typeface="+mn-ea"/>
                  <a:ea typeface="+mn-ea"/>
                </a:rPr>
                <a:t>=y+1</a:t>
              </a:r>
            </a:p>
          </p:txBody>
        </p:sp>
        <p:sp>
          <p:nvSpPr>
            <p:cNvPr id="22" name="Text Box 94"/>
            <p:cNvSpPr txBox="1">
              <a:spLocks noChangeArrowheads="1"/>
            </p:cNvSpPr>
            <p:nvPr/>
          </p:nvSpPr>
          <p:spPr bwMode="auto">
            <a:xfrm>
              <a:off x="774" y="2535"/>
              <a:ext cx="1260" cy="11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 smtClean="0">
                  <a:latin typeface="+mn-ea"/>
                  <a:ea typeface="+mn-ea"/>
                </a:rPr>
                <a:t>SYNACK(x)</a:t>
              </a:r>
              <a:r>
                <a:rPr lang="ko-KR" altLang="en-US" sz="1400" dirty="0" smtClean="0">
                  <a:latin typeface="+mn-ea"/>
                  <a:ea typeface="+mn-ea"/>
                </a:rPr>
                <a:t>를 수신</a:t>
              </a:r>
              <a:r>
                <a:rPr lang="en-US" altLang="ko-KR" sz="1400" dirty="0">
                  <a:latin typeface="+mn-ea"/>
                  <a:ea typeface="+mn-ea"/>
                </a:rPr>
                <a:t> </a:t>
              </a:r>
              <a:r>
                <a:rPr lang="en-US" altLang="ko-KR" sz="1400" dirty="0" smtClean="0">
                  <a:latin typeface="+mn-ea"/>
                  <a:ea typeface="+mn-ea"/>
                </a:rPr>
                <a:t>= </a:t>
              </a:r>
              <a:endParaRPr lang="en-US" altLang="ko-KR" sz="1400" dirty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서버가 </a:t>
              </a:r>
              <a:r>
                <a:rPr lang="en-US" altLang="ko-KR" sz="1400" dirty="0" smtClean="0">
                  <a:latin typeface="+mn-ea"/>
                  <a:ea typeface="+mn-ea"/>
                </a:rPr>
                <a:t>live</a:t>
              </a:r>
              <a:r>
                <a:rPr lang="ko-KR" altLang="en-US" sz="1400" dirty="0" smtClean="0">
                  <a:latin typeface="+mn-ea"/>
                  <a:ea typeface="+mn-ea"/>
                </a:rPr>
                <a:t>임을 인식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400" dirty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앞서 수신한 </a:t>
              </a:r>
              <a:r>
                <a:rPr lang="en-US" altLang="ko-KR" sz="1400" dirty="0" smtClean="0">
                  <a:latin typeface="+mn-ea"/>
                  <a:ea typeface="+mn-ea"/>
                </a:rPr>
                <a:t>SYN_ACK</a:t>
              </a:r>
              <a:r>
                <a:rPr lang="ko-KR" altLang="en-US" sz="1400" dirty="0" smtClean="0">
                  <a:latin typeface="+mn-ea"/>
                  <a:ea typeface="+mn-ea"/>
                </a:rPr>
                <a:t>에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대한 </a:t>
              </a:r>
              <a:r>
                <a:rPr lang="en-US" altLang="ko-KR" sz="1400" dirty="0" smtClean="0">
                  <a:latin typeface="+mn-ea"/>
                  <a:ea typeface="+mn-ea"/>
                </a:rPr>
                <a:t>ACK </a:t>
              </a:r>
              <a:r>
                <a:rPr lang="ko-KR" altLang="en-US" sz="1400" dirty="0" smtClean="0">
                  <a:latin typeface="+mn-ea"/>
                  <a:ea typeface="+mn-ea"/>
                </a:rPr>
                <a:t>패킷을 송신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 smtClean="0">
                  <a:latin typeface="+mn-ea"/>
                  <a:ea typeface="+mn-ea"/>
                </a:rPr>
                <a:t>(</a:t>
              </a:r>
              <a:r>
                <a:rPr lang="ko-KR" altLang="en-US" sz="1400" dirty="0" smtClean="0">
                  <a:latin typeface="+mn-ea"/>
                  <a:ea typeface="+mn-ea"/>
                </a:rPr>
                <a:t>이 세그먼트는 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페이로드를 </a:t>
              </a:r>
              <a:endParaRPr lang="en-US" altLang="ko-KR" sz="1400" dirty="0" smtClean="0">
                <a:latin typeface="+mn-ea"/>
                <a:ea typeface="+mn-ea"/>
              </a:endParaRP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포함할 수도 있음</a:t>
              </a:r>
              <a:r>
                <a:rPr lang="en-US" altLang="ko-KR" sz="1400" dirty="0" smtClean="0">
                  <a:latin typeface="+mn-ea"/>
                  <a:ea typeface="+mn-ea"/>
                </a:rPr>
                <a:t>.)</a:t>
              </a:r>
              <a:endParaRPr lang="en-US" altLang="ko-KR" sz="1400" dirty="0">
                <a:latin typeface="+mn-ea"/>
                <a:ea typeface="+mn-ea"/>
              </a:endParaRPr>
            </a:p>
          </p:txBody>
        </p:sp>
        <p:sp>
          <p:nvSpPr>
            <p:cNvPr id="23" name="Text Box 95"/>
            <p:cNvSpPr txBox="1">
              <a:spLocks noChangeArrowheads="1"/>
            </p:cNvSpPr>
            <p:nvPr/>
          </p:nvSpPr>
          <p:spPr bwMode="auto">
            <a:xfrm>
              <a:off x="3640" y="3042"/>
              <a:ext cx="1377" cy="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 smtClean="0">
                  <a:latin typeface="+mn-ea"/>
                  <a:ea typeface="+mn-ea"/>
                </a:rPr>
                <a:t>ACK(y</a:t>
              </a:r>
              <a:r>
                <a:rPr lang="en-US" altLang="ko-KR" sz="1400" dirty="0">
                  <a:latin typeface="+mn-ea"/>
                  <a:ea typeface="+mn-ea"/>
                </a:rPr>
                <a:t>) </a:t>
              </a:r>
              <a:r>
                <a:rPr lang="ko-KR" altLang="en-US" sz="1400" dirty="0" smtClean="0">
                  <a:latin typeface="+mn-ea"/>
                  <a:ea typeface="+mn-ea"/>
                </a:rPr>
                <a:t>수신</a:t>
              </a:r>
              <a:r>
                <a:rPr lang="en-US" altLang="ko-KR" sz="1400" dirty="0" smtClean="0">
                  <a:latin typeface="+mn-ea"/>
                  <a:ea typeface="+mn-ea"/>
                </a:rPr>
                <a:t>;</a:t>
              </a:r>
              <a:endParaRPr lang="en-US" altLang="ko-KR" sz="1400" dirty="0">
                <a:latin typeface="+mn-ea"/>
                <a:ea typeface="+mn-ea"/>
              </a:endParaRP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400" dirty="0" smtClean="0">
                  <a:latin typeface="+mn-ea"/>
                  <a:ea typeface="+mn-ea"/>
                </a:rPr>
                <a:t>클라이언트가 </a:t>
              </a:r>
              <a:r>
                <a:rPr lang="en-US" altLang="ko-KR" sz="1400" dirty="0" smtClean="0">
                  <a:latin typeface="+mn-ea"/>
                  <a:ea typeface="+mn-ea"/>
                </a:rPr>
                <a:t>live</a:t>
              </a:r>
              <a:r>
                <a:rPr lang="ko-KR" altLang="en-US" sz="1400" dirty="0" smtClean="0">
                  <a:latin typeface="+mn-ea"/>
                  <a:ea typeface="+mn-ea"/>
                </a:rPr>
                <a:t>임을 인식</a:t>
              </a:r>
              <a:r>
                <a:rPr lang="en-US" altLang="ko-KR" sz="1400" dirty="0" smtClean="0">
                  <a:latin typeface="+mn-ea"/>
                  <a:ea typeface="+mn-ea"/>
                </a:rPr>
                <a:t>;</a:t>
              </a:r>
              <a:endParaRPr lang="en-US" altLang="ko-KR" sz="1400" dirty="0">
                <a:latin typeface="+mn-ea"/>
                <a:ea typeface="+mn-ea"/>
              </a:endParaRPr>
            </a:p>
          </p:txBody>
        </p:sp>
      </p:grpSp>
      <p:grpSp>
        <p:nvGrpSpPr>
          <p:cNvPr id="24" name="Group 105"/>
          <p:cNvGrpSpPr>
            <a:grpSpLocks/>
          </p:cNvGrpSpPr>
          <p:nvPr/>
        </p:nvGrpSpPr>
        <p:grpSpPr bwMode="auto">
          <a:xfrm>
            <a:off x="1686724" y="2520955"/>
            <a:ext cx="1027112" cy="717552"/>
            <a:chOff x="142" y="1387"/>
            <a:chExt cx="647" cy="452"/>
          </a:xfrm>
        </p:grpSpPr>
        <p:sp>
          <p:nvSpPr>
            <p:cNvPr id="25" name="Text Box 91"/>
            <p:cNvSpPr txBox="1">
              <a:spLocks noChangeArrowheads="1"/>
            </p:cNvSpPr>
            <p:nvPr/>
          </p:nvSpPr>
          <p:spPr bwMode="auto">
            <a:xfrm>
              <a:off x="142" y="1626"/>
              <a:ext cx="647" cy="21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smtClean="0">
                  <a:latin typeface="+mn-ea"/>
                  <a:ea typeface="+mn-ea"/>
                </a:rPr>
                <a:t>SYN </a:t>
              </a:r>
              <a:r>
                <a:rPr lang="ko-KR" altLang="en-US" sz="1600" dirty="0" smtClean="0">
                  <a:latin typeface="+mn-ea"/>
                  <a:ea typeface="+mn-ea"/>
                </a:rPr>
                <a:t>전송</a:t>
              </a:r>
              <a:endParaRPr lang="en-US" altLang="ko-KR" sz="1600" dirty="0">
                <a:latin typeface="+mn-ea"/>
                <a:ea typeface="+mn-ea"/>
              </a:endParaRPr>
            </a:p>
          </p:txBody>
        </p:sp>
        <p:sp>
          <p:nvSpPr>
            <p:cNvPr id="26" name="Line 103"/>
            <p:cNvSpPr>
              <a:spLocks noChangeShapeType="1"/>
            </p:cNvSpPr>
            <p:nvPr/>
          </p:nvSpPr>
          <p:spPr bwMode="auto">
            <a:xfrm>
              <a:off x="462" y="1387"/>
              <a:ext cx="0" cy="277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grpSp>
        <p:nvGrpSpPr>
          <p:cNvPr id="27" name="Group 111"/>
          <p:cNvGrpSpPr>
            <a:grpSpLocks/>
          </p:cNvGrpSpPr>
          <p:nvPr/>
        </p:nvGrpSpPr>
        <p:grpSpPr bwMode="auto">
          <a:xfrm>
            <a:off x="1677193" y="3181352"/>
            <a:ext cx="923926" cy="1870076"/>
            <a:chOff x="136" y="1803"/>
            <a:chExt cx="582" cy="1178"/>
          </a:xfrm>
        </p:grpSpPr>
        <p:sp>
          <p:nvSpPr>
            <p:cNvPr id="28" name="Text Box 16"/>
            <p:cNvSpPr txBox="1">
              <a:spLocks noChangeArrowheads="1"/>
            </p:cNvSpPr>
            <p:nvPr/>
          </p:nvSpPr>
          <p:spPr bwMode="auto">
            <a:xfrm>
              <a:off x="136" y="2613"/>
              <a:ext cx="582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1600" dirty="0" smtClean="0">
                  <a:solidFill>
                    <a:srgbClr val="FFC000"/>
                  </a:solidFill>
                  <a:latin typeface="+mn-ea"/>
                  <a:ea typeface="+mn-ea"/>
                </a:rPr>
                <a:t>성립</a:t>
              </a:r>
              <a:endParaRPr lang="en-US" altLang="ko-KR" sz="1600" dirty="0" smtClean="0">
                <a:solidFill>
                  <a:srgbClr val="FFC000"/>
                </a:solidFill>
                <a:latin typeface="+mn-ea"/>
                <a:ea typeface="+mn-ea"/>
              </a:endParaRPr>
            </a:p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smtClean="0">
                  <a:solidFill>
                    <a:srgbClr val="FFC000"/>
                  </a:solidFill>
                  <a:latin typeface="+mn-ea"/>
                  <a:ea typeface="+mn-ea"/>
                </a:rPr>
                <a:t>(ESTAB)</a:t>
              </a:r>
              <a:endParaRPr lang="en-US" altLang="ko-KR" sz="1600" dirty="0">
                <a:solidFill>
                  <a:srgbClr val="FFC000"/>
                </a:solidFill>
                <a:latin typeface="+mn-ea"/>
                <a:ea typeface="+mn-ea"/>
              </a:endParaRPr>
            </a:p>
          </p:txBody>
        </p:sp>
        <p:sp>
          <p:nvSpPr>
            <p:cNvPr id="29" name="Line 104"/>
            <p:cNvSpPr>
              <a:spLocks noChangeShapeType="1"/>
            </p:cNvSpPr>
            <p:nvPr/>
          </p:nvSpPr>
          <p:spPr bwMode="auto">
            <a:xfrm>
              <a:off x="465" y="1803"/>
              <a:ext cx="0" cy="797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grpSp>
        <p:nvGrpSpPr>
          <p:cNvPr id="30" name="Group 108"/>
          <p:cNvGrpSpPr>
            <a:grpSpLocks/>
          </p:cNvGrpSpPr>
          <p:nvPr/>
        </p:nvGrpSpPr>
        <p:grpSpPr bwMode="auto">
          <a:xfrm>
            <a:off x="9427357" y="2576512"/>
            <a:ext cx="1027111" cy="1193799"/>
            <a:chOff x="5018" y="1422"/>
            <a:chExt cx="647" cy="752"/>
          </a:xfrm>
        </p:grpSpPr>
        <p:sp>
          <p:nvSpPr>
            <p:cNvPr id="31" name="Text Box 99"/>
            <p:cNvSpPr txBox="1">
              <a:spLocks noChangeArrowheads="1"/>
            </p:cNvSpPr>
            <p:nvPr/>
          </p:nvSpPr>
          <p:spPr bwMode="auto">
            <a:xfrm>
              <a:off x="5018" y="1961"/>
              <a:ext cx="647" cy="213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smtClean="0">
                  <a:latin typeface="+mn-ea"/>
                  <a:ea typeface="+mn-ea"/>
                </a:rPr>
                <a:t>SYN </a:t>
              </a:r>
              <a:r>
                <a:rPr lang="ko-KR" altLang="en-US" sz="1600" dirty="0" smtClean="0">
                  <a:latin typeface="+mn-ea"/>
                  <a:ea typeface="+mn-ea"/>
                </a:rPr>
                <a:t>수신</a:t>
              </a:r>
              <a:endParaRPr lang="en-US" altLang="ko-KR" sz="1600" dirty="0">
                <a:latin typeface="+mn-ea"/>
                <a:ea typeface="+mn-ea"/>
              </a:endParaRPr>
            </a:p>
          </p:txBody>
        </p:sp>
        <p:sp>
          <p:nvSpPr>
            <p:cNvPr id="32" name="Line 106"/>
            <p:cNvSpPr>
              <a:spLocks noChangeShapeType="1"/>
            </p:cNvSpPr>
            <p:nvPr/>
          </p:nvSpPr>
          <p:spPr bwMode="auto">
            <a:xfrm>
              <a:off x="5339" y="1422"/>
              <a:ext cx="0" cy="569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n-ea"/>
              </a:endParaRPr>
            </a:p>
          </p:txBody>
        </p:sp>
      </p:grpSp>
      <p:sp>
        <p:nvSpPr>
          <p:cNvPr id="33" name="Line 107"/>
          <p:cNvSpPr>
            <a:spLocks noChangeShapeType="1"/>
          </p:cNvSpPr>
          <p:nvPr/>
        </p:nvSpPr>
        <p:spPr bwMode="auto">
          <a:xfrm>
            <a:off x="9919494" y="3778250"/>
            <a:ext cx="0" cy="1704975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n-ea"/>
            </a:endParaRPr>
          </a:p>
        </p:txBody>
      </p:sp>
      <p:grpSp>
        <p:nvGrpSpPr>
          <p:cNvPr id="34" name="Group 113"/>
          <p:cNvGrpSpPr>
            <a:grpSpLocks/>
          </p:cNvGrpSpPr>
          <p:nvPr/>
        </p:nvGrpSpPr>
        <p:grpSpPr bwMode="auto">
          <a:xfrm>
            <a:off x="1105693" y="1535117"/>
            <a:ext cx="9488485" cy="1035054"/>
            <a:chOff x="-217" y="815"/>
            <a:chExt cx="5977" cy="652"/>
          </a:xfrm>
        </p:grpSpPr>
        <p:sp>
          <p:nvSpPr>
            <p:cNvPr id="35" name="Text Box 114"/>
            <p:cNvSpPr txBox="1">
              <a:spLocks noChangeArrowheads="1"/>
            </p:cNvSpPr>
            <p:nvPr/>
          </p:nvSpPr>
          <p:spPr bwMode="auto">
            <a:xfrm>
              <a:off x="-217" y="815"/>
              <a:ext cx="1353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400" i="1" dirty="0" smtClean="0">
                  <a:latin typeface="+mn-ea"/>
                  <a:ea typeface="+mn-ea"/>
                </a:rPr>
                <a:t>클라이언트 상태</a:t>
              </a:r>
              <a:endParaRPr lang="en-US" altLang="ko-KR" sz="2400" i="1" dirty="0">
                <a:latin typeface="+mn-ea"/>
                <a:ea typeface="+mn-ea"/>
              </a:endParaRPr>
            </a:p>
          </p:txBody>
        </p:sp>
        <p:sp>
          <p:nvSpPr>
            <p:cNvPr id="36" name="Text Box 115"/>
            <p:cNvSpPr txBox="1">
              <a:spLocks noChangeArrowheads="1"/>
            </p:cNvSpPr>
            <p:nvPr/>
          </p:nvSpPr>
          <p:spPr bwMode="auto">
            <a:xfrm>
              <a:off x="187" y="1243"/>
              <a:ext cx="54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n-ea"/>
                  <a:ea typeface="+mn-ea"/>
                </a:rPr>
                <a:t>LISTEN</a:t>
              </a:r>
            </a:p>
          </p:txBody>
        </p:sp>
        <p:sp>
          <p:nvSpPr>
            <p:cNvPr id="37" name="Text Box 116"/>
            <p:cNvSpPr txBox="1">
              <a:spLocks noChangeArrowheads="1"/>
            </p:cNvSpPr>
            <p:nvPr/>
          </p:nvSpPr>
          <p:spPr bwMode="auto">
            <a:xfrm>
              <a:off x="4913" y="826"/>
              <a:ext cx="847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ko-KR" altLang="en-US" sz="2400" i="1" dirty="0" smtClean="0">
                  <a:latin typeface="+mn-ea"/>
                  <a:ea typeface="+mn-ea"/>
                </a:rPr>
                <a:t>서버 상태</a:t>
              </a:r>
              <a:endParaRPr lang="en-US" altLang="ko-KR" sz="2400" i="1" dirty="0">
                <a:latin typeface="+mn-ea"/>
                <a:ea typeface="+mn-ea"/>
              </a:endParaRPr>
            </a:p>
          </p:txBody>
        </p:sp>
        <p:sp>
          <p:nvSpPr>
            <p:cNvPr id="38" name="Text Box 117"/>
            <p:cNvSpPr txBox="1">
              <a:spLocks noChangeArrowheads="1"/>
            </p:cNvSpPr>
            <p:nvPr/>
          </p:nvSpPr>
          <p:spPr bwMode="auto">
            <a:xfrm>
              <a:off x="5032" y="1254"/>
              <a:ext cx="54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n-ea"/>
                  <a:ea typeface="+mn-ea"/>
                </a:rPr>
                <a:t>LISTEN</a:t>
              </a:r>
            </a:p>
          </p:txBody>
        </p:sp>
        <p:grpSp>
          <p:nvGrpSpPr>
            <p:cNvPr id="39" name="Group 118"/>
            <p:cNvGrpSpPr>
              <a:grpSpLocks/>
            </p:cNvGrpSpPr>
            <p:nvPr/>
          </p:nvGrpSpPr>
          <p:grpSpPr bwMode="auto">
            <a:xfrm>
              <a:off x="1914" y="1049"/>
              <a:ext cx="405" cy="378"/>
              <a:chOff x="-44" y="1473"/>
              <a:chExt cx="981" cy="1105"/>
            </a:xfrm>
          </p:grpSpPr>
          <p:pic>
            <p:nvPicPr>
              <p:cNvPr id="73" name="Picture 119" descr="desktop_computer_stylized_medium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-44" y="1473"/>
                <a:ext cx="981" cy="11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74" name="Freeform 120"/>
              <p:cNvSpPr>
                <a:spLocks/>
              </p:cNvSpPr>
              <p:nvPr/>
            </p:nvSpPr>
            <p:spPr bwMode="auto">
              <a:xfrm flipH="1">
                <a:off x="374" y="1579"/>
                <a:ext cx="477" cy="506"/>
              </a:xfrm>
              <a:custGeom>
                <a:avLst/>
                <a:gdLst>
                  <a:gd name="T0" fmla="*/ 0 w 356"/>
                  <a:gd name="T1" fmla="*/ 0 h 368"/>
                  <a:gd name="T2" fmla="*/ 18034 w 356"/>
                  <a:gd name="T3" fmla="*/ 1220 h 368"/>
                  <a:gd name="T4" fmla="*/ 21394 w 356"/>
                  <a:gd name="T5" fmla="*/ 25425 h 368"/>
                  <a:gd name="T6" fmla="*/ 4715 w 356"/>
                  <a:gd name="T7" fmla="*/ 31797 h 368"/>
                  <a:gd name="T8" fmla="*/ 0 w 356"/>
                  <a:gd name="T9" fmla="*/ 0 h 36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6" h="368">
                    <a:moveTo>
                      <a:pt x="0" y="0"/>
                    </a:moveTo>
                    <a:lnTo>
                      <a:pt x="300" y="14"/>
                    </a:lnTo>
                    <a:lnTo>
                      <a:pt x="356" y="294"/>
                    </a:lnTo>
                    <a:lnTo>
                      <a:pt x="78" y="3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 cmpd="sng">
                    <a:solidFill>
                      <a:schemeClr val="tx1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n-ea"/>
                </a:endParaRPr>
              </a:p>
            </p:txBody>
          </p:sp>
        </p:grpSp>
        <p:grpSp>
          <p:nvGrpSpPr>
            <p:cNvPr id="40" name="Group 121"/>
            <p:cNvGrpSpPr>
              <a:grpSpLocks/>
            </p:cNvGrpSpPr>
            <p:nvPr/>
          </p:nvGrpSpPr>
          <p:grpSpPr bwMode="auto">
            <a:xfrm>
              <a:off x="3572" y="1051"/>
              <a:ext cx="212" cy="323"/>
              <a:chOff x="4140" y="429"/>
              <a:chExt cx="1425" cy="2396"/>
            </a:xfrm>
          </p:grpSpPr>
          <p:sp>
            <p:nvSpPr>
              <p:cNvPr id="41" name="Freeform 122"/>
              <p:cNvSpPr>
                <a:spLocks/>
              </p:cNvSpPr>
              <p:nvPr/>
            </p:nvSpPr>
            <p:spPr bwMode="auto">
              <a:xfrm>
                <a:off x="5268" y="433"/>
                <a:ext cx="283" cy="2286"/>
              </a:xfrm>
              <a:custGeom>
                <a:avLst/>
                <a:gdLst>
                  <a:gd name="T0" fmla="*/ 3 w 354"/>
                  <a:gd name="T1" fmla="*/ 0 h 2742"/>
                  <a:gd name="T2" fmla="*/ 15 w 354"/>
                  <a:gd name="T3" fmla="*/ 27 h 2742"/>
                  <a:gd name="T4" fmla="*/ 15 w 354"/>
                  <a:gd name="T5" fmla="*/ 205 h 2742"/>
                  <a:gd name="T6" fmla="*/ 0 w 354"/>
                  <a:gd name="T7" fmla="*/ 215 h 2742"/>
                  <a:gd name="T8" fmla="*/ 3 w 354"/>
                  <a:gd name="T9" fmla="*/ 0 h 27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54" h="2742">
                    <a:moveTo>
                      <a:pt x="63" y="0"/>
                    </a:moveTo>
                    <a:lnTo>
                      <a:pt x="354" y="339"/>
                    </a:lnTo>
                    <a:lnTo>
                      <a:pt x="346" y="2624"/>
                    </a:lnTo>
                    <a:lnTo>
                      <a:pt x="0" y="2742"/>
                    </a:lnTo>
                    <a:lnTo>
                      <a:pt x="63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42" name="Rectangle 123"/>
              <p:cNvSpPr>
                <a:spLocks noChangeArrowheads="1"/>
              </p:cNvSpPr>
              <p:nvPr/>
            </p:nvSpPr>
            <p:spPr bwMode="auto">
              <a:xfrm>
                <a:off x="4207" y="429"/>
                <a:ext cx="1049" cy="2285"/>
              </a:xfrm>
              <a:prstGeom prst="rect">
                <a:avLst/>
              </a:pr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43" name="Freeform 124"/>
              <p:cNvSpPr>
                <a:spLocks/>
              </p:cNvSpPr>
              <p:nvPr/>
            </p:nvSpPr>
            <p:spPr bwMode="auto">
              <a:xfrm>
                <a:off x="5321" y="570"/>
                <a:ext cx="169" cy="2115"/>
              </a:xfrm>
              <a:custGeom>
                <a:avLst/>
                <a:gdLst>
                  <a:gd name="T0" fmla="*/ 2 w 211"/>
                  <a:gd name="T1" fmla="*/ 0 h 2537"/>
                  <a:gd name="T2" fmla="*/ 9 w 211"/>
                  <a:gd name="T3" fmla="*/ 18 h 2537"/>
                  <a:gd name="T4" fmla="*/ 2 w 211"/>
                  <a:gd name="T5" fmla="*/ 196 h 2537"/>
                  <a:gd name="T6" fmla="*/ 2 w 211"/>
                  <a:gd name="T7" fmla="*/ 0 h 253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1" h="2537">
                    <a:moveTo>
                      <a:pt x="7" y="0"/>
                    </a:moveTo>
                    <a:cubicBezTo>
                      <a:pt x="7" y="0"/>
                      <a:pt x="57" y="28"/>
                      <a:pt x="211" y="218"/>
                    </a:cubicBezTo>
                    <a:cubicBezTo>
                      <a:pt x="0" y="1229"/>
                      <a:pt x="41" y="2537"/>
                      <a:pt x="7" y="2501"/>
                    </a:cubicBezTo>
                    <a:lnTo>
                      <a:pt x="7" y="0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808080"/>
                  </a:gs>
                  <a:gs pos="100000">
                    <a:srgbClr val="F8F8F8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44" name="Freeform 125"/>
              <p:cNvSpPr>
                <a:spLocks/>
              </p:cNvSpPr>
              <p:nvPr/>
            </p:nvSpPr>
            <p:spPr bwMode="auto">
              <a:xfrm>
                <a:off x="5284" y="1640"/>
                <a:ext cx="263" cy="189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1 h 226"/>
                  <a:gd name="T4" fmla="*/ 14 w 328"/>
                  <a:gd name="T5" fmla="*/ 19 h 226"/>
                  <a:gd name="T6" fmla="*/ 0 w 328"/>
                  <a:gd name="T7" fmla="*/ 8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45" name="Rectangle 126"/>
              <p:cNvSpPr>
                <a:spLocks noChangeArrowheads="1"/>
              </p:cNvSpPr>
              <p:nvPr/>
            </p:nvSpPr>
            <p:spPr bwMode="auto">
              <a:xfrm>
                <a:off x="4214" y="696"/>
                <a:ext cx="592" cy="45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grpSp>
            <p:nvGrpSpPr>
              <p:cNvPr id="46" name="Group 127"/>
              <p:cNvGrpSpPr>
                <a:grpSpLocks/>
              </p:cNvGrpSpPr>
              <p:nvPr/>
            </p:nvGrpSpPr>
            <p:grpSpPr bwMode="auto">
              <a:xfrm>
                <a:off x="4749" y="668"/>
                <a:ext cx="581" cy="145"/>
                <a:chOff x="614" y="2568"/>
                <a:chExt cx="725" cy="139"/>
              </a:xfrm>
            </p:grpSpPr>
            <p:sp>
              <p:nvSpPr>
                <p:cNvPr id="71" name="AutoShape 128"/>
                <p:cNvSpPr>
                  <a:spLocks noChangeArrowheads="1"/>
                </p:cNvSpPr>
                <p:nvPr/>
              </p:nvSpPr>
              <p:spPr bwMode="auto">
                <a:xfrm>
                  <a:off x="617" y="2566"/>
                  <a:ext cx="721" cy="14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  <p:sp>
              <p:nvSpPr>
                <p:cNvPr id="72" name="AutoShape 129"/>
                <p:cNvSpPr>
                  <a:spLocks noChangeArrowheads="1"/>
                </p:cNvSpPr>
                <p:nvPr/>
              </p:nvSpPr>
              <p:spPr bwMode="auto">
                <a:xfrm>
                  <a:off x="634" y="2581"/>
                  <a:ext cx="688" cy="114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</p:grpSp>
          <p:sp>
            <p:nvSpPr>
              <p:cNvPr id="47" name="Rectangle 130"/>
              <p:cNvSpPr>
                <a:spLocks noChangeArrowheads="1"/>
              </p:cNvSpPr>
              <p:nvPr/>
            </p:nvSpPr>
            <p:spPr bwMode="auto">
              <a:xfrm>
                <a:off x="4221" y="1022"/>
                <a:ext cx="598" cy="45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grpSp>
            <p:nvGrpSpPr>
              <p:cNvPr id="48" name="Group 131"/>
              <p:cNvGrpSpPr>
                <a:grpSpLocks/>
              </p:cNvGrpSpPr>
              <p:nvPr/>
            </p:nvGrpSpPr>
            <p:grpSpPr bwMode="auto">
              <a:xfrm>
                <a:off x="4747" y="994"/>
                <a:ext cx="581" cy="134"/>
                <a:chOff x="614" y="2568"/>
                <a:chExt cx="725" cy="139"/>
              </a:xfrm>
            </p:grpSpPr>
            <p:sp>
              <p:nvSpPr>
                <p:cNvPr id="69" name="AutoShape 132"/>
                <p:cNvSpPr>
                  <a:spLocks noChangeArrowheads="1"/>
                </p:cNvSpPr>
                <p:nvPr/>
              </p:nvSpPr>
              <p:spPr bwMode="auto">
                <a:xfrm>
                  <a:off x="611" y="2567"/>
                  <a:ext cx="730" cy="13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  <p:sp>
              <p:nvSpPr>
                <p:cNvPr id="70" name="AutoShape 133"/>
                <p:cNvSpPr>
                  <a:spLocks noChangeArrowheads="1"/>
                </p:cNvSpPr>
                <p:nvPr/>
              </p:nvSpPr>
              <p:spPr bwMode="auto">
                <a:xfrm>
                  <a:off x="628" y="2582"/>
                  <a:ext cx="696" cy="108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</p:grpSp>
          <p:sp>
            <p:nvSpPr>
              <p:cNvPr id="49" name="Rectangle 134"/>
              <p:cNvSpPr>
                <a:spLocks noChangeArrowheads="1"/>
              </p:cNvSpPr>
              <p:nvPr/>
            </p:nvSpPr>
            <p:spPr bwMode="auto">
              <a:xfrm>
                <a:off x="4214" y="1356"/>
                <a:ext cx="598" cy="45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50" name="Rectangle 135"/>
              <p:cNvSpPr>
                <a:spLocks noChangeArrowheads="1"/>
              </p:cNvSpPr>
              <p:nvPr/>
            </p:nvSpPr>
            <p:spPr bwMode="auto">
              <a:xfrm>
                <a:off x="4227" y="1653"/>
                <a:ext cx="598" cy="52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grpSp>
            <p:nvGrpSpPr>
              <p:cNvPr id="51" name="Group 136"/>
              <p:cNvGrpSpPr>
                <a:grpSpLocks/>
              </p:cNvGrpSpPr>
              <p:nvPr/>
            </p:nvGrpSpPr>
            <p:grpSpPr bwMode="auto">
              <a:xfrm>
                <a:off x="4735" y="1627"/>
                <a:ext cx="582" cy="151"/>
                <a:chOff x="614" y="2568"/>
                <a:chExt cx="725" cy="139"/>
              </a:xfrm>
            </p:grpSpPr>
            <p:sp>
              <p:nvSpPr>
                <p:cNvPr id="67" name="AutoShape 137"/>
                <p:cNvSpPr>
                  <a:spLocks noChangeArrowheads="1"/>
                </p:cNvSpPr>
                <p:nvPr/>
              </p:nvSpPr>
              <p:spPr bwMode="auto">
                <a:xfrm>
                  <a:off x="618" y="2571"/>
                  <a:ext cx="720" cy="13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  <p:sp>
              <p:nvSpPr>
                <p:cNvPr id="68" name="AutoShape 138"/>
                <p:cNvSpPr>
                  <a:spLocks noChangeArrowheads="1"/>
                </p:cNvSpPr>
                <p:nvPr/>
              </p:nvSpPr>
              <p:spPr bwMode="auto">
                <a:xfrm>
                  <a:off x="635" y="2585"/>
                  <a:ext cx="687" cy="109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</p:grpSp>
          <p:sp>
            <p:nvSpPr>
              <p:cNvPr id="52" name="Freeform 139"/>
              <p:cNvSpPr>
                <a:spLocks/>
              </p:cNvSpPr>
              <p:nvPr/>
            </p:nvSpPr>
            <p:spPr bwMode="auto">
              <a:xfrm>
                <a:off x="5288" y="1354"/>
                <a:ext cx="263" cy="188"/>
              </a:xfrm>
              <a:custGeom>
                <a:avLst/>
                <a:gdLst>
                  <a:gd name="T0" fmla="*/ 2 w 328"/>
                  <a:gd name="T1" fmla="*/ 0 h 226"/>
                  <a:gd name="T2" fmla="*/ 14 w 328"/>
                  <a:gd name="T3" fmla="*/ 10 h 226"/>
                  <a:gd name="T4" fmla="*/ 14 w 328"/>
                  <a:gd name="T5" fmla="*/ 17 h 226"/>
                  <a:gd name="T6" fmla="*/ 0 w 328"/>
                  <a:gd name="T7" fmla="*/ 7 h 226"/>
                  <a:gd name="T8" fmla="*/ 2 w 328"/>
                  <a:gd name="T9" fmla="*/ 0 h 22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28" h="226">
                    <a:moveTo>
                      <a:pt x="4" y="0"/>
                    </a:moveTo>
                    <a:cubicBezTo>
                      <a:pt x="60" y="10"/>
                      <a:pt x="182" y="74"/>
                      <a:pt x="328" y="128"/>
                    </a:cubicBezTo>
                    <a:cubicBezTo>
                      <a:pt x="326" y="162"/>
                      <a:pt x="326" y="158"/>
                      <a:pt x="326" y="226"/>
                    </a:cubicBezTo>
                    <a:cubicBezTo>
                      <a:pt x="326" y="226"/>
                      <a:pt x="169" y="155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grpSp>
            <p:nvGrpSpPr>
              <p:cNvPr id="53" name="Group 140"/>
              <p:cNvGrpSpPr>
                <a:grpSpLocks/>
              </p:cNvGrpSpPr>
              <p:nvPr/>
            </p:nvGrpSpPr>
            <p:grpSpPr bwMode="auto">
              <a:xfrm>
                <a:off x="4739" y="1327"/>
                <a:ext cx="582" cy="139"/>
                <a:chOff x="614" y="2568"/>
                <a:chExt cx="725" cy="139"/>
              </a:xfrm>
            </p:grpSpPr>
            <p:sp>
              <p:nvSpPr>
                <p:cNvPr id="65" name="AutoShape 141"/>
                <p:cNvSpPr>
                  <a:spLocks noChangeArrowheads="1"/>
                </p:cNvSpPr>
                <p:nvPr/>
              </p:nvSpPr>
              <p:spPr bwMode="auto">
                <a:xfrm>
                  <a:off x="613" y="2568"/>
                  <a:ext cx="728" cy="1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  <p:sp>
              <p:nvSpPr>
                <p:cNvPr id="66" name="AutoShape 142"/>
                <p:cNvSpPr>
                  <a:spLocks noChangeArrowheads="1"/>
                </p:cNvSpPr>
                <p:nvPr/>
              </p:nvSpPr>
              <p:spPr bwMode="auto">
                <a:xfrm>
                  <a:off x="630" y="2582"/>
                  <a:ext cx="695" cy="111"/>
                </a:xfrm>
                <a:prstGeom prst="roundRect">
                  <a:avLst>
                    <a:gd name="adj" fmla="val 50000"/>
                  </a:avLst>
                </a:prstGeom>
                <a:gradFill rotWithShape="1">
                  <a:gsLst>
                    <a:gs pos="0">
                      <a:srgbClr val="0000FF"/>
                    </a:gs>
                    <a:gs pos="50000">
                      <a:srgbClr val="99CCFF"/>
                    </a:gs>
                    <a:gs pos="100000">
                      <a:srgbClr val="0000FF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SzPct val="100000"/>
                    <a:buFont typeface="Wingdings" panose="05000000000000000000" pitchFamily="2" charset="2"/>
                    <a:buChar char="§"/>
                    <a:defRPr sz="32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lnSpc>
                      <a:spcPct val="85000"/>
                    </a:lnSpc>
                    <a:spcBef>
                      <a:spcPct val="20000"/>
                    </a:spcBef>
                    <a:buClr>
                      <a:srgbClr val="000099"/>
                    </a:buClr>
                    <a:buFont typeface="Arial" panose="020B0604020202020204" pitchFamily="34" charset="0"/>
                    <a:buChar char="•"/>
                    <a:defRPr sz="28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Gill Sans MT" panose="020B0502020104020203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endParaRPr lang="en-US" altLang="ko-KR" sz="1600">
                    <a:latin typeface="+mn-ea"/>
                    <a:ea typeface="+mn-ea"/>
                  </a:endParaRPr>
                </a:p>
              </p:txBody>
            </p:sp>
          </p:grpSp>
          <p:sp>
            <p:nvSpPr>
              <p:cNvPr id="54" name="Rectangle 143"/>
              <p:cNvSpPr>
                <a:spLocks noChangeArrowheads="1"/>
              </p:cNvSpPr>
              <p:nvPr/>
            </p:nvSpPr>
            <p:spPr bwMode="auto">
              <a:xfrm>
                <a:off x="5249" y="429"/>
                <a:ext cx="67" cy="2292"/>
              </a:xfrm>
              <a:prstGeom prst="rect">
                <a:avLst/>
              </a:prstGeom>
              <a:gradFill rotWithShape="1">
                <a:gsLst>
                  <a:gs pos="0">
                    <a:srgbClr val="333333"/>
                  </a:gs>
                  <a:gs pos="50000">
                    <a:srgbClr val="DDDDDD"/>
                  </a:gs>
                  <a:gs pos="100000">
                    <a:srgbClr val="333333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55" name="Freeform 144"/>
              <p:cNvSpPr>
                <a:spLocks/>
              </p:cNvSpPr>
              <p:nvPr/>
            </p:nvSpPr>
            <p:spPr bwMode="auto">
              <a:xfrm>
                <a:off x="5312" y="1007"/>
                <a:ext cx="237" cy="213"/>
              </a:xfrm>
              <a:custGeom>
                <a:avLst/>
                <a:gdLst>
                  <a:gd name="T0" fmla="*/ 2 w 296"/>
                  <a:gd name="T1" fmla="*/ 0 h 256"/>
                  <a:gd name="T2" fmla="*/ 14 w 296"/>
                  <a:gd name="T3" fmla="*/ 10 h 256"/>
                  <a:gd name="T4" fmla="*/ 14 w 296"/>
                  <a:gd name="T5" fmla="*/ 19 h 256"/>
                  <a:gd name="T6" fmla="*/ 0 w 296"/>
                  <a:gd name="T7" fmla="*/ 7 h 256"/>
                  <a:gd name="T8" fmla="*/ 2 w 296"/>
                  <a:gd name="T9" fmla="*/ 0 h 25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6" h="256">
                    <a:moveTo>
                      <a:pt x="4" y="0"/>
                    </a:moveTo>
                    <a:cubicBezTo>
                      <a:pt x="55" y="10"/>
                      <a:pt x="144" y="68"/>
                      <a:pt x="292" y="144"/>
                    </a:cubicBezTo>
                    <a:cubicBezTo>
                      <a:pt x="290" y="178"/>
                      <a:pt x="296" y="188"/>
                      <a:pt x="296" y="256"/>
                    </a:cubicBezTo>
                    <a:cubicBezTo>
                      <a:pt x="296" y="256"/>
                      <a:pt x="160" y="176"/>
                      <a:pt x="0" y="100"/>
                    </a:cubicBezTo>
                    <a:cubicBezTo>
                      <a:pt x="0" y="48"/>
                      <a:pt x="4" y="17"/>
                      <a:pt x="4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56" name="Freeform 145"/>
              <p:cNvSpPr>
                <a:spLocks/>
              </p:cNvSpPr>
              <p:nvPr/>
            </p:nvSpPr>
            <p:spPr bwMode="auto">
              <a:xfrm>
                <a:off x="5315" y="680"/>
                <a:ext cx="244" cy="240"/>
              </a:xfrm>
              <a:custGeom>
                <a:avLst/>
                <a:gdLst>
                  <a:gd name="T0" fmla="*/ 0 w 304"/>
                  <a:gd name="T1" fmla="*/ 0 h 288"/>
                  <a:gd name="T2" fmla="*/ 14 w 304"/>
                  <a:gd name="T3" fmla="*/ 13 h 288"/>
                  <a:gd name="T4" fmla="*/ 13 w 304"/>
                  <a:gd name="T5" fmla="*/ 23 h 288"/>
                  <a:gd name="T6" fmla="*/ 2 w 304"/>
                  <a:gd name="T7" fmla="*/ 10 h 288"/>
                  <a:gd name="T8" fmla="*/ 0 w 304"/>
                  <a:gd name="T9" fmla="*/ 0 h 2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4" h="288">
                    <a:moveTo>
                      <a:pt x="0" y="0"/>
                    </a:moveTo>
                    <a:cubicBezTo>
                      <a:pt x="51" y="10"/>
                      <a:pt x="148" y="76"/>
                      <a:pt x="304" y="164"/>
                    </a:cubicBezTo>
                    <a:cubicBezTo>
                      <a:pt x="302" y="198"/>
                      <a:pt x="284" y="220"/>
                      <a:pt x="284" y="288"/>
                    </a:cubicBezTo>
                    <a:cubicBezTo>
                      <a:pt x="284" y="288"/>
                      <a:pt x="163" y="179"/>
                      <a:pt x="8" y="124"/>
                    </a:cubicBezTo>
                    <a:cubicBezTo>
                      <a:pt x="8" y="72"/>
                      <a:pt x="0" y="17"/>
                      <a:pt x="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292929"/>
                  </a:gs>
                  <a:gs pos="100000">
                    <a:srgbClr val="808080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57" name="Oval 146"/>
              <p:cNvSpPr>
                <a:spLocks noChangeArrowheads="1"/>
              </p:cNvSpPr>
              <p:nvPr/>
            </p:nvSpPr>
            <p:spPr bwMode="auto">
              <a:xfrm>
                <a:off x="5518" y="2610"/>
                <a:ext cx="47" cy="96"/>
              </a:xfrm>
              <a:prstGeom prst="ellipse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58" name="Freeform 147"/>
              <p:cNvSpPr>
                <a:spLocks/>
              </p:cNvSpPr>
              <p:nvPr/>
            </p:nvSpPr>
            <p:spPr bwMode="auto">
              <a:xfrm>
                <a:off x="5302" y="2614"/>
                <a:ext cx="245" cy="200"/>
              </a:xfrm>
              <a:custGeom>
                <a:avLst/>
                <a:gdLst>
                  <a:gd name="T0" fmla="*/ 0 w 306"/>
                  <a:gd name="T1" fmla="*/ 9 h 240"/>
                  <a:gd name="T2" fmla="*/ 2 w 306"/>
                  <a:gd name="T3" fmla="*/ 19 h 240"/>
                  <a:gd name="T4" fmla="*/ 14 w 306"/>
                  <a:gd name="T5" fmla="*/ 9 h 240"/>
                  <a:gd name="T6" fmla="*/ 14 w 306"/>
                  <a:gd name="T7" fmla="*/ 0 h 240"/>
                  <a:gd name="T8" fmla="*/ 0 w 306"/>
                  <a:gd name="T9" fmla="*/ 9 h 24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06" h="240">
                    <a:moveTo>
                      <a:pt x="0" y="106"/>
                    </a:moveTo>
                    <a:lnTo>
                      <a:pt x="2" y="240"/>
                    </a:lnTo>
                    <a:lnTo>
                      <a:pt x="306" y="110"/>
                    </a:lnTo>
                    <a:lnTo>
                      <a:pt x="300" y="0"/>
                    </a:lnTo>
                    <a:lnTo>
                      <a:pt x="0" y="106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ko-KR" altLang="en-US">
                  <a:latin typeface="+mn-ea"/>
                </a:endParaRPr>
              </a:p>
            </p:txBody>
          </p:sp>
          <p:sp>
            <p:nvSpPr>
              <p:cNvPr id="59" name="AutoShape 148"/>
              <p:cNvSpPr>
                <a:spLocks noChangeArrowheads="1"/>
              </p:cNvSpPr>
              <p:nvPr/>
            </p:nvSpPr>
            <p:spPr bwMode="auto">
              <a:xfrm>
                <a:off x="4140" y="2677"/>
                <a:ext cx="1196" cy="148"/>
              </a:xfrm>
              <a:prstGeom prst="roundRect">
                <a:avLst>
                  <a:gd name="adj" fmla="val 50000"/>
                </a:avLst>
              </a:prstGeom>
              <a:solidFill>
                <a:srgbClr val="DDDDD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60" name="AutoShape 149"/>
              <p:cNvSpPr>
                <a:spLocks noChangeArrowheads="1"/>
              </p:cNvSpPr>
              <p:nvPr/>
            </p:nvSpPr>
            <p:spPr bwMode="auto">
              <a:xfrm>
                <a:off x="4207" y="2714"/>
                <a:ext cx="1069" cy="82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chemeClr val="tx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61" name="Oval 150"/>
              <p:cNvSpPr>
                <a:spLocks noChangeArrowheads="1"/>
              </p:cNvSpPr>
              <p:nvPr/>
            </p:nvSpPr>
            <p:spPr bwMode="auto">
              <a:xfrm>
                <a:off x="4308" y="2380"/>
                <a:ext cx="155" cy="148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62" name="Oval 151"/>
              <p:cNvSpPr>
                <a:spLocks noChangeArrowheads="1"/>
              </p:cNvSpPr>
              <p:nvPr/>
            </p:nvSpPr>
            <p:spPr bwMode="auto">
              <a:xfrm>
                <a:off x="4483" y="2387"/>
                <a:ext cx="161" cy="141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800">
                  <a:solidFill>
                    <a:srgbClr val="FF0000"/>
                  </a:solidFill>
                  <a:latin typeface="+mn-ea"/>
                  <a:ea typeface="+mn-ea"/>
                  <a:cs typeface="Arial" panose="020B0604020202020204" pitchFamily="34" charset="0"/>
                </a:endParaRPr>
              </a:p>
            </p:txBody>
          </p:sp>
          <p:sp>
            <p:nvSpPr>
              <p:cNvPr id="63" name="Oval 152"/>
              <p:cNvSpPr>
                <a:spLocks noChangeArrowheads="1"/>
              </p:cNvSpPr>
              <p:nvPr/>
            </p:nvSpPr>
            <p:spPr bwMode="auto">
              <a:xfrm>
                <a:off x="4664" y="2380"/>
                <a:ext cx="155" cy="141"/>
              </a:xfrm>
              <a:prstGeom prst="ellipse">
                <a:avLst/>
              </a:prstGeom>
              <a:solidFill>
                <a:srgbClr val="33C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  <p:sp>
            <p:nvSpPr>
              <p:cNvPr id="64" name="Rectangle 153"/>
              <p:cNvSpPr>
                <a:spLocks noChangeArrowheads="1"/>
              </p:cNvSpPr>
              <p:nvPr/>
            </p:nvSpPr>
            <p:spPr bwMode="auto">
              <a:xfrm>
                <a:off x="5061" y="1838"/>
                <a:ext cx="87" cy="757"/>
              </a:xfrm>
              <a:prstGeom prst="rect">
                <a:avLst/>
              </a:prstGeom>
              <a:solidFill>
                <a:srgbClr val="292929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n-ea"/>
                  <a:ea typeface="+mn-ea"/>
                </a:endParaRPr>
              </a:p>
            </p:txBody>
          </p:sp>
        </p:grpSp>
      </p:grpSp>
      <p:sp>
        <p:nvSpPr>
          <p:cNvPr id="3" name="TextBox 2"/>
          <p:cNvSpPr txBox="1"/>
          <p:nvPr/>
        </p:nvSpPr>
        <p:spPr>
          <a:xfrm>
            <a:off x="133350" y="819151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3-way Handshaking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5627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연결 종료</a:t>
            </a:r>
            <a:r>
              <a:rPr lang="en-US" altLang="ko-KR" dirty="0" smtClean="0"/>
              <a:t>(FIN) </a:t>
            </a:r>
            <a:r>
              <a:rPr lang="ko-KR" altLang="en-US" dirty="0" smtClean="0"/>
              <a:t>시나리오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 flipH="1">
            <a:off x="3447007" y="2164349"/>
            <a:ext cx="1587" cy="3948112"/>
          </a:xfrm>
          <a:prstGeom prst="line">
            <a:avLst/>
          </a:prstGeom>
          <a:noFill/>
          <a:ln w="9525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Line 10"/>
          <p:cNvSpPr>
            <a:spLocks noChangeShapeType="1"/>
          </p:cNvSpPr>
          <p:nvPr/>
        </p:nvSpPr>
        <p:spPr bwMode="auto">
          <a:xfrm flipH="1">
            <a:off x="6036219" y="2234199"/>
            <a:ext cx="1588" cy="3417887"/>
          </a:xfrm>
          <a:prstGeom prst="line">
            <a:avLst/>
          </a:prstGeom>
          <a:noFill/>
          <a:ln w="9525">
            <a:solidFill>
              <a:srgbClr val="777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7" name="Group 74"/>
          <p:cNvGrpSpPr>
            <a:grpSpLocks/>
          </p:cNvGrpSpPr>
          <p:nvPr/>
        </p:nvGrpSpPr>
        <p:grpSpPr bwMode="auto">
          <a:xfrm>
            <a:off x="519657" y="2845386"/>
            <a:ext cx="1335087" cy="854075"/>
            <a:chOff x="343" y="1740"/>
            <a:chExt cx="841" cy="538"/>
          </a:xfrm>
        </p:grpSpPr>
        <p:sp>
          <p:nvSpPr>
            <p:cNvPr id="8" name="Text Box 34"/>
            <p:cNvSpPr txBox="1">
              <a:spLocks noChangeArrowheads="1"/>
            </p:cNvSpPr>
            <p:nvPr/>
          </p:nvSpPr>
          <p:spPr bwMode="auto">
            <a:xfrm>
              <a:off x="343" y="2066"/>
              <a:ext cx="84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FIN_WAIT_2</a:t>
              </a:r>
            </a:p>
          </p:txBody>
        </p:sp>
        <p:sp>
          <p:nvSpPr>
            <p:cNvPr id="9" name="Line 35"/>
            <p:cNvSpPr>
              <a:spLocks noChangeShapeType="1"/>
            </p:cNvSpPr>
            <p:nvPr/>
          </p:nvSpPr>
          <p:spPr bwMode="auto">
            <a:xfrm>
              <a:off x="634" y="1740"/>
              <a:ext cx="0" cy="35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10" name="Group 73"/>
          <p:cNvGrpSpPr>
            <a:grpSpLocks/>
          </p:cNvGrpSpPr>
          <p:nvPr/>
        </p:nvGrpSpPr>
        <p:grpSpPr bwMode="auto">
          <a:xfrm>
            <a:off x="7128421" y="2184987"/>
            <a:ext cx="1436688" cy="962026"/>
            <a:chOff x="4506" y="1324"/>
            <a:chExt cx="905" cy="606"/>
          </a:xfrm>
        </p:grpSpPr>
        <p:sp>
          <p:nvSpPr>
            <p:cNvPr id="11" name="Text Box 37"/>
            <p:cNvSpPr txBox="1">
              <a:spLocks noChangeArrowheads="1"/>
            </p:cNvSpPr>
            <p:nvPr/>
          </p:nvSpPr>
          <p:spPr bwMode="auto">
            <a:xfrm>
              <a:off x="4506" y="1717"/>
              <a:ext cx="90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CLOSE_WAIT</a:t>
              </a:r>
            </a:p>
          </p:txBody>
        </p:sp>
        <p:sp>
          <p:nvSpPr>
            <p:cNvPr id="12" name="Line 38"/>
            <p:cNvSpPr>
              <a:spLocks noChangeShapeType="1"/>
            </p:cNvSpPr>
            <p:nvPr/>
          </p:nvSpPr>
          <p:spPr bwMode="auto">
            <a:xfrm>
              <a:off x="5171" y="1324"/>
              <a:ext cx="0" cy="41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13" name="Group 75"/>
          <p:cNvGrpSpPr>
            <a:grpSpLocks/>
          </p:cNvGrpSpPr>
          <p:nvPr/>
        </p:nvGrpSpPr>
        <p:grpSpPr bwMode="auto">
          <a:xfrm>
            <a:off x="3488282" y="3953461"/>
            <a:ext cx="2495550" cy="579438"/>
            <a:chOff x="2213" y="2438"/>
            <a:chExt cx="1572" cy="365"/>
          </a:xfrm>
        </p:grpSpPr>
        <p:sp>
          <p:nvSpPr>
            <p:cNvPr id="14" name="Line 41"/>
            <p:cNvSpPr>
              <a:spLocks noChangeShapeType="1"/>
            </p:cNvSpPr>
            <p:nvPr/>
          </p:nvSpPr>
          <p:spPr bwMode="auto">
            <a:xfrm flipH="1">
              <a:off x="2213" y="2483"/>
              <a:ext cx="1572" cy="320"/>
            </a:xfrm>
            <a:prstGeom prst="line">
              <a:avLst/>
            </a:prstGeom>
            <a:noFill/>
            <a:ln w="28575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5" name="Rectangle 42"/>
            <p:cNvSpPr>
              <a:spLocks noChangeArrowheads="1"/>
            </p:cNvSpPr>
            <p:nvPr/>
          </p:nvSpPr>
          <p:spPr bwMode="auto">
            <a:xfrm>
              <a:off x="2669" y="2438"/>
              <a:ext cx="590" cy="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16" name="Text Box 43"/>
            <p:cNvSpPr txBox="1">
              <a:spLocks noChangeArrowheads="1"/>
            </p:cNvSpPr>
            <p:nvPr/>
          </p:nvSpPr>
          <p:spPr bwMode="auto">
            <a:xfrm>
              <a:off x="2455" y="2562"/>
              <a:ext cx="10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j-ea"/>
                  <a:ea typeface="+mj-ea"/>
                </a:rPr>
                <a:t>FINbit</a:t>
              </a:r>
              <a:r>
                <a:rPr lang="en-US" altLang="ko-KR" sz="1600" dirty="0">
                  <a:solidFill>
                    <a:srgbClr val="00FFFF"/>
                  </a:solidFill>
                  <a:latin typeface="+mj-ea"/>
                  <a:ea typeface="+mj-ea"/>
                </a:rPr>
                <a:t>=1</a:t>
              </a:r>
              <a:r>
                <a:rPr lang="en-US" altLang="ko-KR" sz="1600" dirty="0">
                  <a:latin typeface="+mj-ea"/>
                  <a:ea typeface="+mj-ea"/>
                </a:rPr>
                <a:t>, </a:t>
              </a:r>
              <a:r>
                <a:rPr lang="en-US" altLang="ko-KR" sz="1600" dirty="0" err="1">
                  <a:latin typeface="+mj-ea"/>
                  <a:ea typeface="+mj-ea"/>
                </a:rPr>
                <a:t>seq</a:t>
              </a:r>
              <a:r>
                <a:rPr lang="en-US" altLang="ko-KR" sz="1600" dirty="0">
                  <a:latin typeface="+mj-ea"/>
                  <a:ea typeface="+mj-ea"/>
                </a:rPr>
                <a:t>=y</a:t>
              </a:r>
            </a:p>
          </p:txBody>
        </p:sp>
      </p:grpSp>
      <p:grpSp>
        <p:nvGrpSpPr>
          <p:cNvPr id="17" name="Group 80"/>
          <p:cNvGrpSpPr>
            <a:grpSpLocks/>
          </p:cNvGrpSpPr>
          <p:nvPr/>
        </p:nvGrpSpPr>
        <p:grpSpPr bwMode="auto">
          <a:xfrm>
            <a:off x="3518444" y="4661486"/>
            <a:ext cx="2508250" cy="582613"/>
            <a:chOff x="2232" y="2884"/>
            <a:chExt cx="1580" cy="367"/>
          </a:xfrm>
        </p:grpSpPr>
        <p:sp>
          <p:nvSpPr>
            <p:cNvPr id="18" name="Line 44"/>
            <p:cNvSpPr>
              <a:spLocks noChangeShapeType="1"/>
            </p:cNvSpPr>
            <p:nvPr/>
          </p:nvSpPr>
          <p:spPr bwMode="auto">
            <a:xfrm>
              <a:off x="2232" y="2884"/>
              <a:ext cx="1580" cy="367"/>
            </a:xfrm>
            <a:prstGeom prst="line">
              <a:avLst/>
            </a:prstGeom>
            <a:noFill/>
            <a:ln w="28575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9" name="Rectangle 46"/>
            <p:cNvSpPr>
              <a:spLocks noChangeArrowheads="1"/>
            </p:cNvSpPr>
            <p:nvPr/>
          </p:nvSpPr>
          <p:spPr bwMode="auto">
            <a:xfrm>
              <a:off x="2553" y="2995"/>
              <a:ext cx="896" cy="2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20" name="Text Box 47"/>
            <p:cNvSpPr txBox="1">
              <a:spLocks noChangeArrowheads="1"/>
            </p:cNvSpPr>
            <p:nvPr/>
          </p:nvSpPr>
          <p:spPr bwMode="auto">
            <a:xfrm>
              <a:off x="2246" y="2958"/>
              <a:ext cx="153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j-ea"/>
                  <a:ea typeface="+mj-ea"/>
                </a:rPr>
                <a:t>ACKbit</a:t>
              </a:r>
              <a:r>
                <a:rPr lang="en-US" altLang="ko-KR" sz="1600" dirty="0">
                  <a:solidFill>
                    <a:srgbClr val="00FFFF"/>
                  </a:solidFill>
                  <a:latin typeface="+mj-ea"/>
                  <a:ea typeface="+mj-ea"/>
                </a:rPr>
                <a:t>=1</a:t>
              </a:r>
              <a:r>
                <a:rPr lang="en-US" altLang="ko-KR" sz="1600" dirty="0">
                  <a:latin typeface="+mj-ea"/>
                  <a:ea typeface="+mj-ea"/>
                </a:rPr>
                <a:t>; </a:t>
              </a:r>
              <a:r>
                <a:rPr lang="en-US" altLang="ko-KR" sz="1600" dirty="0" err="1">
                  <a:latin typeface="+mj-ea"/>
                  <a:ea typeface="+mj-ea"/>
                </a:rPr>
                <a:t>ACKnum</a:t>
              </a:r>
              <a:r>
                <a:rPr lang="en-US" altLang="ko-KR" sz="1600" dirty="0">
                  <a:latin typeface="+mj-ea"/>
                  <a:ea typeface="+mj-ea"/>
                </a:rPr>
                <a:t>=y+1</a:t>
              </a:r>
            </a:p>
          </p:txBody>
        </p:sp>
      </p:grpSp>
      <p:grpSp>
        <p:nvGrpSpPr>
          <p:cNvPr id="21" name="Group 72"/>
          <p:cNvGrpSpPr>
            <a:grpSpLocks/>
          </p:cNvGrpSpPr>
          <p:nvPr/>
        </p:nvGrpSpPr>
        <p:grpSpPr bwMode="auto">
          <a:xfrm>
            <a:off x="2045245" y="2985086"/>
            <a:ext cx="4972051" cy="857250"/>
            <a:chOff x="1304" y="1828"/>
            <a:chExt cx="3132" cy="540"/>
          </a:xfrm>
        </p:grpSpPr>
        <p:sp>
          <p:nvSpPr>
            <p:cNvPr id="22" name="Line 13"/>
            <p:cNvSpPr>
              <a:spLocks noChangeShapeType="1"/>
            </p:cNvSpPr>
            <p:nvPr/>
          </p:nvSpPr>
          <p:spPr bwMode="auto">
            <a:xfrm flipH="1">
              <a:off x="2186" y="1828"/>
              <a:ext cx="1580" cy="367"/>
            </a:xfrm>
            <a:prstGeom prst="line">
              <a:avLst/>
            </a:prstGeom>
            <a:noFill/>
            <a:ln w="28575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3" name="Rectangle 14"/>
            <p:cNvSpPr>
              <a:spLocks noChangeArrowheads="1"/>
            </p:cNvSpPr>
            <p:nvPr/>
          </p:nvSpPr>
          <p:spPr bwMode="auto">
            <a:xfrm>
              <a:off x="2507" y="1912"/>
              <a:ext cx="896" cy="2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24" name="Text Box 15"/>
            <p:cNvSpPr txBox="1">
              <a:spLocks noChangeArrowheads="1"/>
            </p:cNvSpPr>
            <p:nvPr/>
          </p:nvSpPr>
          <p:spPr bwMode="auto">
            <a:xfrm>
              <a:off x="2200" y="1875"/>
              <a:ext cx="1534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j-ea"/>
                  <a:ea typeface="+mj-ea"/>
                </a:rPr>
                <a:t>ACKbit</a:t>
              </a:r>
              <a:r>
                <a:rPr lang="en-US" altLang="ko-KR" sz="1600" dirty="0">
                  <a:solidFill>
                    <a:srgbClr val="00FFFF"/>
                  </a:solidFill>
                  <a:latin typeface="+mj-ea"/>
                  <a:ea typeface="+mj-ea"/>
                </a:rPr>
                <a:t>=1</a:t>
              </a:r>
              <a:r>
                <a:rPr lang="en-US" altLang="ko-KR" sz="1600" dirty="0">
                  <a:latin typeface="+mj-ea"/>
                  <a:ea typeface="+mj-ea"/>
                </a:rPr>
                <a:t>; </a:t>
              </a:r>
              <a:r>
                <a:rPr lang="en-US" altLang="ko-KR" sz="1600" dirty="0" err="1">
                  <a:latin typeface="+mj-ea"/>
                  <a:ea typeface="+mj-ea"/>
                </a:rPr>
                <a:t>ACKnum</a:t>
              </a:r>
              <a:r>
                <a:rPr lang="en-US" altLang="ko-KR" sz="1600" dirty="0">
                  <a:latin typeface="+mj-ea"/>
                  <a:ea typeface="+mj-ea"/>
                </a:rPr>
                <a:t>=x+1</a:t>
              </a:r>
            </a:p>
          </p:txBody>
        </p:sp>
        <p:sp>
          <p:nvSpPr>
            <p:cNvPr id="25" name="Text Box 21"/>
            <p:cNvSpPr txBox="1">
              <a:spLocks noChangeArrowheads="1"/>
            </p:cNvSpPr>
            <p:nvPr/>
          </p:nvSpPr>
          <p:spPr bwMode="auto">
            <a:xfrm>
              <a:off x="1304" y="2066"/>
              <a:ext cx="880" cy="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 wait for server</a:t>
              </a: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close</a:t>
              </a:r>
            </a:p>
          </p:txBody>
        </p:sp>
        <p:sp>
          <p:nvSpPr>
            <p:cNvPr id="26" name="Text Box 49"/>
            <p:cNvSpPr txBox="1">
              <a:spLocks noChangeArrowheads="1"/>
            </p:cNvSpPr>
            <p:nvPr/>
          </p:nvSpPr>
          <p:spPr bwMode="auto">
            <a:xfrm>
              <a:off x="3822" y="1979"/>
              <a:ext cx="614" cy="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can still</a:t>
              </a: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send data</a:t>
              </a:r>
            </a:p>
          </p:txBody>
        </p:sp>
      </p:grpSp>
      <p:grpSp>
        <p:nvGrpSpPr>
          <p:cNvPr id="27" name="Group 78"/>
          <p:cNvGrpSpPr>
            <a:grpSpLocks/>
          </p:cNvGrpSpPr>
          <p:nvPr/>
        </p:nvGrpSpPr>
        <p:grpSpPr bwMode="auto">
          <a:xfrm>
            <a:off x="6034633" y="3115261"/>
            <a:ext cx="2525713" cy="1735138"/>
            <a:chOff x="3817" y="1910"/>
            <a:chExt cx="1591" cy="1093"/>
          </a:xfrm>
        </p:grpSpPr>
        <p:sp>
          <p:nvSpPr>
            <p:cNvPr id="28" name="Text Box 50"/>
            <p:cNvSpPr txBox="1">
              <a:spLocks noChangeArrowheads="1"/>
            </p:cNvSpPr>
            <p:nvPr/>
          </p:nvSpPr>
          <p:spPr bwMode="auto">
            <a:xfrm>
              <a:off x="3817" y="2703"/>
              <a:ext cx="792" cy="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can no longer</a:t>
              </a:r>
            </a:p>
            <a:p>
              <a:pPr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send data</a:t>
              </a:r>
            </a:p>
          </p:txBody>
        </p:sp>
        <p:grpSp>
          <p:nvGrpSpPr>
            <p:cNvPr id="29" name="Group 76"/>
            <p:cNvGrpSpPr>
              <a:grpSpLocks/>
            </p:cNvGrpSpPr>
            <p:nvPr/>
          </p:nvGrpSpPr>
          <p:grpSpPr bwMode="auto">
            <a:xfrm>
              <a:off x="4676" y="1910"/>
              <a:ext cx="732" cy="724"/>
              <a:chOff x="4676" y="1910"/>
              <a:chExt cx="732" cy="724"/>
            </a:xfrm>
          </p:grpSpPr>
          <p:sp>
            <p:nvSpPr>
              <p:cNvPr id="30" name="Line 39"/>
              <p:cNvSpPr>
                <a:spLocks noChangeShapeType="1"/>
              </p:cNvSpPr>
              <p:nvPr/>
            </p:nvSpPr>
            <p:spPr bwMode="auto">
              <a:xfrm>
                <a:off x="5167" y="1910"/>
                <a:ext cx="0" cy="56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ko-KR" altLang="en-US">
                  <a:latin typeface="+mj-ea"/>
                  <a:ea typeface="+mj-ea"/>
                </a:endParaRPr>
              </a:p>
            </p:txBody>
          </p:sp>
          <p:sp>
            <p:nvSpPr>
              <p:cNvPr id="31" name="Text Box 55"/>
              <p:cNvSpPr txBox="1">
                <a:spLocks noChangeArrowheads="1"/>
              </p:cNvSpPr>
              <p:nvPr/>
            </p:nvSpPr>
            <p:spPr bwMode="auto">
              <a:xfrm>
                <a:off x="4676" y="2421"/>
                <a:ext cx="73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ko-KR" sz="1600">
                    <a:latin typeface="+mj-ea"/>
                    <a:ea typeface="+mj-ea"/>
                  </a:rPr>
                  <a:t>LAST_ACK</a:t>
                </a:r>
              </a:p>
            </p:txBody>
          </p:sp>
        </p:grpSp>
      </p:grpSp>
      <p:grpSp>
        <p:nvGrpSpPr>
          <p:cNvPr id="32" name="Group 82"/>
          <p:cNvGrpSpPr>
            <a:grpSpLocks/>
          </p:cNvGrpSpPr>
          <p:nvPr/>
        </p:nvGrpSpPr>
        <p:grpSpPr bwMode="auto">
          <a:xfrm>
            <a:off x="7587210" y="4296363"/>
            <a:ext cx="976313" cy="1225551"/>
            <a:chOff x="4795" y="2654"/>
            <a:chExt cx="615" cy="772"/>
          </a:xfrm>
        </p:grpSpPr>
        <p:sp>
          <p:nvSpPr>
            <p:cNvPr id="33" name="Text Box 11"/>
            <p:cNvSpPr txBox="1">
              <a:spLocks noChangeArrowheads="1"/>
            </p:cNvSpPr>
            <p:nvPr/>
          </p:nvSpPr>
          <p:spPr bwMode="auto">
            <a:xfrm>
              <a:off x="4795" y="3213"/>
              <a:ext cx="61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CLOSED</a:t>
              </a:r>
            </a:p>
          </p:txBody>
        </p:sp>
        <p:sp>
          <p:nvSpPr>
            <p:cNvPr id="34" name="Line 57"/>
            <p:cNvSpPr>
              <a:spLocks noChangeShapeType="1"/>
            </p:cNvSpPr>
            <p:nvPr/>
          </p:nvSpPr>
          <p:spPr bwMode="auto">
            <a:xfrm>
              <a:off x="5173" y="2654"/>
              <a:ext cx="0" cy="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35" name="Group 77"/>
          <p:cNvGrpSpPr>
            <a:grpSpLocks/>
          </p:cNvGrpSpPr>
          <p:nvPr/>
        </p:nvGrpSpPr>
        <p:grpSpPr bwMode="auto">
          <a:xfrm>
            <a:off x="560932" y="3688349"/>
            <a:ext cx="1400175" cy="1044575"/>
            <a:chOff x="369" y="2271"/>
            <a:chExt cx="882" cy="658"/>
          </a:xfrm>
        </p:grpSpPr>
        <p:sp>
          <p:nvSpPr>
            <p:cNvPr id="36" name="Text Box 58"/>
            <p:cNvSpPr txBox="1">
              <a:spLocks noChangeArrowheads="1"/>
            </p:cNvSpPr>
            <p:nvPr/>
          </p:nvSpPr>
          <p:spPr bwMode="auto">
            <a:xfrm>
              <a:off x="369" y="2717"/>
              <a:ext cx="88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TIMED_WAIT</a:t>
              </a:r>
            </a:p>
          </p:txBody>
        </p:sp>
        <p:sp>
          <p:nvSpPr>
            <p:cNvPr id="37" name="Line 60"/>
            <p:cNvSpPr>
              <a:spLocks noChangeShapeType="1"/>
            </p:cNvSpPr>
            <p:nvPr/>
          </p:nvSpPr>
          <p:spPr bwMode="auto">
            <a:xfrm>
              <a:off x="638" y="2271"/>
              <a:ext cx="0" cy="4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38" name="Group 81"/>
          <p:cNvGrpSpPr>
            <a:grpSpLocks/>
          </p:cNvGrpSpPr>
          <p:nvPr/>
        </p:nvGrpSpPr>
        <p:grpSpPr bwMode="auto">
          <a:xfrm>
            <a:off x="619670" y="4569412"/>
            <a:ext cx="2773363" cy="1770063"/>
            <a:chOff x="406" y="2826"/>
            <a:chExt cx="1747" cy="1115"/>
          </a:xfrm>
        </p:grpSpPr>
        <p:sp>
          <p:nvSpPr>
            <p:cNvPr id="39" name="Line 52"/>
            <p:cNvSpPr>
              <a:spLocks noChangeShapeType="1"/>
            </p:cNvSpPr>
            <p:nvPr/>
          </p:nvSpPr>
          <p:spPr bwMode="auto">
            <a:xfrm>
              <a:off x="1820" y="2833"/>
              <a:ext cx="7" cy="105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0" name="Text Box 51"/>
            <p:cNvSpPr txBox="1">
              <a:spLocks noChangeArrowheads="1"/>
            </p:cNvSpPr>
            <p:nvPr/>
          </p:nvSpPr>
          <p:spPr bwMode="auto">
            <a:xfrm>
              <a:off x="1171" y="3093"/>
              <a:ext cx="982" cy="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 timed wait </a:t>
              </a: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for 2*max </a:t>
              </a: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>
                  <a:latin typeface="+mj-ea"/>
                  <a:ea typeface="+mj-ea"/>
                </a:rPr>
                <a:t>segment lifetime</a:t>
              </a:r>
            </a:p>
          </p:txBody>
        </p:sp>
        <p:sp>
          <p:nvSpPr>
            <p:cNvPr id="41" name="Line 53"/>
            <p:cNvSpPr>
              <a:spLocks noChangeShapeType="1"/>
            </p:cNvSpPr>
            <p:nvPr/>
          </p:nvSpPr>
          <p:spPr bwMode="auto">
            <a:xfrm>
              <a:off x="1742" y="2826"/>
              <a:ext cx="14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2" name="Line 54"/>
            <p:cNvSpPr>
              <a:spLocks noChangeShapeType="1"/>
            </p:cNvSpPr>
            <p:nvPr/>
          </p:nvSpPr>
          <p:spPr bwMode="auto">
            <a:xfrm>
              <a:off x="1759" y="3889"/>
              <a:ext cx="14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3" name="Text Box 59"/>
            <p:cNvSpPr txBox="1">
              <a:spLocks noChangeArrowheads="1"/>
            </p:cNvSpPr>
            <p:nvPr/>
          </p:nvSpPr>
          <p:spPr bwMode="auto">
            <a:xfrm>
              <a:off x="406" y="3728"/>
              <a:ext cx="61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CLOSED</a:t>
              </a:r>
            </a:p>
          </p:txBody>
        </p:sp>
        <p:sp>
          <p:nvSpPr>
            <p:cNvPr id="44" name="Line 61"/>
            <p:cNvSpPr>
              <a:spLocks noChangeShapeType="1"/>
            </p:cNvSpPr>
            <p:nvPr/>
          </p:nvSpPr>
          <p:spPr bwMode="auto">
            <a:xfrm>
              <a:off x="631" y="2918"/>
              <a:ext cx="0" cy="83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45" name="Group 71"/>
          <p:cNvGrpSpPr>
            <a:grpSpLocks/>
          </p:cNvGrpSpPr>
          <p:nvPr/>
        </p:nvGrpSpPr>
        <p:grpSpPr bwMode="auto">
          <a:xfrm>
            <a:off x="526007" y="2129424"/>
            <a:ext cx="1335087" cy="700087"/>
            <a:chOff x="347" y="1289"/>
            <a:chExt cx="841" cy="441"/>
          </a:xfrm>
        </p:grpSpPr>
        <p:sp>
          <p:nvSpPr>
            <p:cNvPr id="46" name="Text Box 31"/>
            <p:cNvSpPr txBox="1">
              <a:spLocks noChangeArrowheads="1"/>
            </p:cNvSpPr>
            <p:nvPr/>
          </p:nvSpPr>
          <p:spPr bwMode="auto">
            <a:xfrm>
              <a:off x="347" y="1518"/>
              <a:ext cx="841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>
                  <a:latin typeface="+mj-ea"/>
                  <a:ea typeface="+mj-ea"/>
                </a:rPr>
                <a:t>FIN_WAIT_1</a:t>
              </a:r>
            </a:p>
          </p:txBody>
        </p:sp>
        <p:sp>
          <p:nvSpPr>
            <p:cNvPr id="47" name="Line 32"/>
            <p:cNvSpPr>
              <a:spLocks noChangeShapeType="1"/>
            </p:cNvSpPr>
            <p:nvPr/>
          </p:nvSpPr>
          <p:spPr bwMode="auto">
            <a:xfrm>
              <a:off x="630" y="1289"/>
              <a:ext cx="0" cy="27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48" name="Group 70"/>
          <p:cNvGrpSpPr>
            <a:grpSpLocks/>
          </p:cNvGrpSpPr>
          <p:nvPr/>
        </p:nvGrpSpPr>
        <p:grpSpPr bwMode="auto">
          <a:xfrm>
            <a:off x="1613445" y="2137361"/>
            <a:ext cx="4341813" cy="1060449"/>
            <a:chOff x="1032" y="1294"/>
            <a:chExt cx="2735" cy="668"/>
          </a:xfrm>
        </p:grpSpPr>
        <p:sp>
          <p:nvSpPr>
            <p:cNvPr id="49" name="Line 6"/>
            <p:cNvSpPr>
              <a:spLocks noChangeShapeType="1"/>
            </p:cNvSpPr>
            <p:nvPr/>
          </p:nvSpPr>
          <p:spPr bwMode="auto">
            <a:xfrm>
              <a:off x="2195" y="1442"/>
              <a:ext cx="1572" cy="320"/>
            </a:xfrm>
            <a:prstGeom prst="line">
              <a:avLst/>
            </a:prstGeom>
            <a:noFill/>
            <a:ln w="28575">
              <a:solidFill>
                <a:srgbClr val="92D05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50" name="Rectangle 7"/>
            <p:cNvSpPr>
              <a:spLocks noChangeArrowheads="1"/>
            </p:cNvSpPr>
            <p:nvPr/>
          </p:nvSpPr>
          <p:spPr bwMode="auto">
            <a:xfrm>
              <a:off x="2644" y="1369"/>
              <a:ext cx="590" cy="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51" name="Text Box 8"/>
            <p:cNvSpPr txBox="1">
              <a:spLocks noChangeArrowheads="1"/>
            </p:cNvSpPr>
            <p:nvPr/>
          </p:nvSpPr>
          <p:spPr bwMode="auto">
            <a:xfrm>
              <a:off x="2430" y="1493"/>
              <a:ext cx="105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600" dirty="0" err="1">
                  <a:solidFill>
                    <a:srgbClr val="00FFFF"/>
                  </a:solidFill>
                  <a:latin typeface="+mj-ea"/>
                  <a:ea typeface="+mj-ea"/>
                </a:rPr>
                <a:t>FINbit</a:t>
              </a:r>
              <a:r>
                <a:rPr lang="en-US" altLang="ko-KR" sz="1600" dirty="0">
                  <a:solidFill>
                    <a:srgbClr val="00FFFF"/>
                  </a:solidFill>
                  <a:latin typeface="+mj-ea"/>
                  <a:ea typeface="+mj-ea"/>
                </a:rPr>
                <a:t>=1</a:t>
              </a:r>
              <a:r>
                <a:rPr lang="en-US" altLang="ko-KR" sz="1600" dirty="0">
                  <a:latin typeface="+mj-ea"/>
                  <a:ea typeface="+mj-ea"/>
                </a:rPr>
                <a:t>, </a:t>
              </a:r>
              <a:r>
                <a:rPr lang="en-US" altLang="ko-KR" sz="1600" dirty="0" err="1">
                  <a:latin typeface="+mj-ea"/>
                  <a:ea typeface="+mj-ea"/>
                </a:rPr>
                <a:t>seq</a:t>
              </a:r>
              <a:r>
                <a:rPr lang="en-US" altLang="ko-KR" sz="1600" dirty="0">
                  <a:latin typeface="+mj-ea"/>
                  <a:ea typeface="+mj-ea"/>
                </a:rPr>
                <a:t>=x</a:t>
              </a:r>
            </a:p>
          </p:txBody>
        </p:sp>
        <p:sp>
          <p:nvSpPr>
            <p:cNvPr id="52" name="Text Box 9"/>
            <p:cNvSpPr txBox="1">
              <a:spLocks noChangeArrowheads="1"/>
            </p:cNvSpPr>
            <p:nvPr/>
          </p:nvSpPr>
          <p:spPr bwMode="auto">
            <a:xfrm>
              <a:off x="1209" y="1541"/>
              <a:ext cx="913" cy="4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>
                  <a:latin typeface="+mj-ea"/>
                  <a:ea typeface="+mj-ea"/>
                </a:rPr>
                <a:t>can no longer</a:t>
              </a: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>
                  <a:latin typeface="+mj-ea"/>
                  <a:ea typeface="+mj-ea"/>
                </a:rPr>
                <a:t>send but can</a:t>
              </a:r>
            </a:p>
            <a:p>
              <a:pPr algn="r">
                <a:lnSpc>
                  <a:spcPct val="9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>
                  <a:latin typeface="+mj-ea"/>
                  <a:ea typeface="+mj-ea"/>
                </a:rPr>
                <a:t> receive data</a:t>
              </a:r>
            </a:p>
          </p:txBody>
        </p:sp>
        <p:sp>
          <p:nvSpPr>
            <p:cNvPr id="53" name="Text Box 67"/>
            <p:cNvSpPr txBox="1">
              <a:spLocks noChangeArrowheads="1"/>
            </p:cNvSpPr>
            <p:nvPr/>
          </p:nvSpPr>
          <p:spPr bwMode="auto">
            <a:xfrm>
              <a:off x="1032" y="1294"/>
              <a:ext cx="1105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ko-KR" sz="1400" dirty="0" err="1">
                  <a:latin typeface="+mj-ea"/>
                  <a:ea typeface="+mj-ea"/>
                </a:rPr>
                <a:t>clientSocket.close</a:t>
              </a:r>
              <a:r>
                <a:rPr lang="en-US" altLang="ko-KR" sz="1400" dirty="0">
                  <a:latin typeface="+mj-ea"/>
                  <a:ea typeface="+mj-ea"/>
                </a:rPr>
                <a:t>()</a:t>
              </a:r>
            </a:p>
          </p:txBody>
        </p:sp>
      </p:grpSp>
      <p:sp>
        <p:nvSpPr>
          <p:cNvPr id="54" name="Text Box 84"/>
          <p:cNvSpPr txBox="1">
            <a:spLocks noChangeArrowheads="1"/>
          </p:cNvSpPr>
          <p:nvPr/>
        </p:nvSpPr>
        <p:spPr bwMode="auto">
          <a:xfrm>
            <a:off x="133350" y="1451561"/>
            <a:ext cx="150073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i="1" dirty="0" smtClean="0">
                <a:latin typeface="+mj-ea"/>
                <a:ea typeface="+mj-ea"/>
              </a:rPr>
              <a:t>클라이언트 상태</a:t>
            </a:r>
            <a:endParaRPr lang="en-US" altLang="ko-KR" sz="1600" i="1" dirty="0">
              <a:latin typeface="+mj-ea"/>
              <a:ea typeface="+mj-ea"/>
            </a:endParaRPr>
          </a:p>
        </p:txBody>
      </p:sp>
      <p:sp>
        <p:nvSpPr>
          <p:cNvPr id="55" name="Text Box 85"/>
          <p:cNvSpPr txBox="1">
            <a:spLocks noChangeArrowheads="1"/>
          </p:cNvSpPr>
          <p:nvPr/>
        </p:nvSpPr>
        <p:spPr bwMode="auto">
          <a:xfrm>
            <a:off x="7604571" y="1469024"/>
            <a:ext cx="9621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ko-KR" altLang="en-US" sz="1600" i="1" dirty="0" smtClean="0">
                <a:latin typeface="+mj-ea"/>
                <a:ea typeface="+mj-ea"/>
              </a:rPr>
              <a:t>서버 상태</a:t>
            </a:r>
            <a:endParaRPr lang="en-US" altLang="ko-KR" sz="1600" i="1" dirty="0">
              <a:latin typeface="+mj-ea"/>
              <a:ea typeface="+mj-ea"/>
            </a:endParaRPr>
          </a:p>
        </p:txBody>
      </p:sp>
      <p:sp>
        <p:nvSpPr>
          <p:cNvPr id="56" name="Text Box 86"/>
          <p:cNvSpPr txBox="1">
            <a:spLocks noChangeArrowheads="1"/>
          </p:cNvSpPr>
          <p:nvPr/>
        </p:nvSpPr>
        <p:spPr bwMode="auto">
          <a:xfrm>
            <a:off x="7728611" y="1851611"/>
            <a:ext cx="8030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+mj-ea"/>
                <a:ea typeface="+mj-ea"/>
              </a:rPr>
              <a:t>ESTAB</a:t>
            </a:r>
          </a:p>
        </p:txBody>
      </p:sp>
      <p:sp>
        <p:nvSpPr>
          <p:cNvPr id="57" name="Text Box 87"/>
          <p:cNvSpPr txBox="1">
            <a:spLocks noChangeArrowheads="1"/>
          </p:cNvSpPr>
          <p:nvPr/>
        </p:nvSpPr>
        <p:spPr bwMode="auto">
          <a:xfrm>
            <a:off x="492786" y="1834149"/>
            <a:ext cx="80304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SzPct val="100000"/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1pPr>
            <a:lvl2pPr marL="742950" indent="-285750">
              <a:lnSpc>
                <a:spcPct val="85000"/>
              </a:lnSpc>
              <a:spcBef>
                <a:spcPct val="20000"/>
              </a:spcBef>
              <a:buClr>
                <a:srgbClr val="000099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Gill Sans MT" panose="020B0502020104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ko-KR" sz="1600">
                <a:latin typeface="+mj-ea"/>
                <a:ea typeface="+mj-ea"/>
              </a:rPr>
              <a:t>ESTAB</a:t>
            </a:r>
          </a:p>
        </p:txBody>
      </p:sp>
      <p:grpSp>
        <p:nvGrpSpPr>
          <p:cNvPr id="58" name="Group 88"/>
          <p:cNvGrpSpPr>
            <a:grpSpLocks/>
          </p:cNvGrpSpPr>
          <p:nvPr/>
        </p:nvGrpSpPr>
        <p:grpSpPr bwMode="auto">
          <a:xfrm>
            <a:off x="3115219" y="1526174"/>
            <a:ext cx="642938" cy="600075"/>
            <a:chOff x="-44" y="1473"/>
            <a:chExt cx="981" cy="1105"/>
          </a:xfrm>
        </p:grpSpPr>
        <p:pic>
          <p:nvPicPr>
            <p:cNvPr id="59" name="Picture 89" descr="desktop_computer_stylized_medium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-44" y="1473"/>
              <a:ext cx="981" cy="11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0" name="Freeform 90"/>
            <p:cNvSpPr>
              <a:spLocks/>
            </p:cNvSpPr>
            <p:nvPr/>
          </p:nvSpPr>
          <p:spPr bwMode="auto">
            <a:xfrm flipH="1">
              <a:off x="374" y="1579"/>
              <a:ext cx="477" cy="506"/>
            </a:xfrm>
            <a:custGeom>
              <a:avLst/>
              <a:gdLst>
                <a:gd name="T0" fmla="*/ 0 w 356"/>
                <a:gd name="T1" fmla="*/ 0 h 368"/>
                <a:gd name="T2" fmla="*/ 18034 w 356"/>
                <a:gd name="T3" fmla="*/ 1220 h 368"/>
                <a:gd name="T4" fmla="*/ 21394 w 356"/>
                <a:gd name="T5" fmla="*/ 25425 h 368"/>
                <a:gd name="T6" fmla="*/ 4715 w 356"/>
                <a:gd name="T7" fmla="*/ 31797 h 368"/>
                <a:gd name="T8" fmla="*/ 0 w 356"/>
                <a:gd name="T9" fmla="*/ 0 h 3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368">
                  <a:moveTo>
                    <a:pt x="0" y="0"/>
                  </a:moveTo>
                  <a:lnTo>
                    <a:pt x="300" y="14"/>
                  </a:lnTo>
                  <a:lnTo>
                    <a:pt x="356" y="294"/>
                  </a:lnTo>
                  <a:lnTo>
                    <a:pt x="78" y="3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 cmpd="sng">
                  <a:solidFill>
                    <a:schemeClr val="tx1"/>
                  </a:solidFill>
                  <a:prstDash val="solid"/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61" name="Group 91"/>
          <p:cNvGrpSpPr>
            <a:grpSpLocks/>
          </p:cNvGrpSpPr>
          <p:nvPr/>
        </p:nvGrpSpPr>
        <p:grpSpPr bwMode="auto">
          <a:xfrm>
            <a:off x="5747294" y="1529349"/>
            <a:ext cx="336550" cy="512762"/>
            <a:chOff x="4140" y="429"/>
            <a:chExt cx="1425" cy="2396"/>
          </a:xfrm>
        </p:grpSpPr>
        <p:sp>
          <p:nvSpPr>
            <p:cNvPr id="62" name="Freeform 92"/>
            <p:cNvSpPr>
              <a:spLocks/>
            </p:cNvSpPr>
            <p:nvPr/>
          </p:nvSpPr>
          <p:spPr bwMode="auto">
            <a:xfrm>
              <a:off x="5268" y="433"/>
              <a:ext cx="283" cy="2286"/>
            </a:xfrm>
            <a:custGeom>
              <a:avLst/>
              <a:gdLst>
                <a:gd name="T0" fmla="*/ 3 w 354"/>
                <a:gd name="T1" fmla="*/ 0 h 2742"/>
                <a:gd name="T2" fmla="*/ 15 w 354"/>
                <a:gd name="T3" fmla="*/ 27 h 2742"/>
                <a:gd name="T4" fmla="*/ 15 w 354"/>
                <a:gd name="T5" fmla="*/ 205 h 2742"/>
                <a:gd name="T6" fmla="*/ 0 w 354"/>
                <a:gd name="T7" fmla="*/ 215 h 2742"/>
                <a:gd name="T8" fmla="*/ 3 w 354"/>
                <a:gd name="T9" fmla="*/ 0 h 27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4" h="2742">
                  <a:moveTo>
                    <a:pt x="63" y="0"/>
                  </a:moveTo>
                  <a:lnTo>
                    <a:pt x="354" y="339"/>
                  </a:lnTo>
                  <a:lnTo>
                    <a:pt x="346" y="2624"/>
                  </a:lnTo>
                  <a:lnTo>
                    <a:pt x="0" y="2742"/>
                  </a:lnTo>
                  <a:lnTo>
                    <a:pt x="63" y="0"/>
                  </a:lnTo>
                  <a:close/>
                </a:path>
              </a:pathLst>
            </a:custGeom>
            <a:gradFill rotWithShape="1">
              <a:gsLst>
                <a:gs pos="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63" name="Rectangle 93"/>
            <p:cNvSpPr>
              <a:spLocks noChangeArrowheads="1"/>
            </p:cNvSpPr>
            <p:nvPr/>
          </p:nvSpPr>
          <p:spPr bwMode="auto">
            <a:xfrm>
              <a:off x="4207" y="429"/>
              <a:ext cx="1049" cy="2285"/>
            </a:xfrm>
            <a:prstGeom prst="rect">
              <a:avLst/>
            </a:pr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64" name="Freeform 94"/>
            <p:cNvSpPr>
              <a:spLocks/>
            </p:cNvSpPr>
            <p:nvPr/>
          </p:nvSpPr>
          <p:spPr bwMode="auto">
            <a:xfrm>
              <a:off x="5321" y="570"/>
              <a:ext cx="169" cy="2115"/>
            </a:xfrm>
            <a:custGeom>
              <a:avLst/>
              <a:gdLst>
                <a:gd name="T0" fmla="*/ 2 w 211"/>
                <a:gd name="T1" fmla="*/ 0 h 2537"/>
                <a:gd name="T2" fmla="*/ 9 w 211"/>
                <a:gd name="T3" fmla="*/ 18 h 2537"/>
                <a:gd name="T4" fmla="*/ 2 w 211"/>
                <a:gd name="T5" fmla="*/ 196 h 2537"/>
                <a:gd name="T6" fmla="*/ 2 w 211"/>
                <a:gd name="T7" fmla="*/ 0 h 253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" h="2537">
                  <a:moveTo>
                    <a:pt x="7" y="0"/>
                  </a:moveTo>
                  <a:cubicBezTo>
                    <a:pt x="7" y="0"/>
                    <a:pt x="57" y="28"/>
                    <a:pt x="211" y="218"/>
                  </a:cubicBezTo>
                  <a:cubicBezTo>
                    <a:pt x="0" y="1229"/>
                    <a:pt x="41" y="2537"/>
                    <a:pt x="7" y="2501"/>
                  </a:cubicBezTo>
                  <a:lnTo>
                    <a:pt x="7" y="0"/>
                  </a:lnTo>
                  <a:close/>
                </a:path>
              </a:pathLst>
            </a:custGeom>
            <a:gradFill rotWithShape="1">
              <a:gsLst>
                <a:gs pos="0">
                  <a:srgbClr val="808080"/>
                </a:gs>
                <a:gs pos="100000">
                  <a:srgbClr val="F8F8F8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65" name="Freeform 95"/>
            <p:cNvSpPr>
              <a:spLocks/>
            </p:cNvSpPr>
            <p:nvPr/>
          </p:nvSpPr>
          <p:spPr bwMode="auto">
            <a:xfrm>
              <a:off x="5284" y="1640"/>
              <a:ext cx="263" cy="189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1 h 226"/>
                <a:gd name="T4" fmla="*/ 14 w 328"/>
                <a:gd name="T5" fmla="*/ 19 h 226"/>
                <a:gd name="T6" fmla="*/ 0 w 328"/>
                <a:gd name="T7" fmla="*/ 8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66" name="Rectangle 96"/>
            <p:cNvSpPr>
              <a:spLocks noChangeArrowheads="1"/>
            </p:cNvSpPr>
            <p:nvPr/>
          </p:nvSpPr>
          <p:spPr bwMode="auto">
            <a:xfrm>
              <a:off x="4214" y="696"/>
              <a:ext cx="592" cy="45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grpSp>
          <p:nvGrpSpPr>
            <p:cNvPr id="67" name="Group 97"/>
            <p:cNvGrpSpPr>
              <a:grpSpLocks/>
            </p:cNvGrpSpPr>
            <p:nvPr/>
          </p:nvGrpSpPr>
          <p:grpSpPr bwMode="auto">
            <a:xfrm>
              <a:off x="4749" y="668"/>
              <a:ext cx="581" cy="145"/>
              <a:chOff x="614" y="2568"/>
              <a:chExt cx="725" cy="139"/>
            </a:xfrm>
          </p:grpSpPr>
          <p:sp>
            <p:nvSpPr>
              <p:cNvPr id="92" name="AutoShape 98"/>
              <p:cNvSpPr>
                <a:spLocks noChangeArrowheads="1"/>
              </p:cNvSpPr>
              <p:nvPr/>
            </p:nvSpPr>
            <p:spPr bwMode="auto">
              <a:xfrm>
                <a:off x="617" y="2566"/>
                <a:ext cx="721" cy="142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  <p:sp>
            <p:nvSpPr>
              <p:cNvPr id="93" name="AutoShape 99"/>
              <p:cNvSpPr>
                <a:spLocks noChangeArrowheads="1"/>
              </p:cNvSpPr>
              <p:nvPr/>
            </p:nvSpPr>
            <p:spPr bwMode="auto">
              <a:xfrm>
                <a:off x="634" y="2581"/>
                <a:ext cx="688" cy="114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</p:grpSp>
        <p:sp>
          <p:nvSpPr>
            <p:cNvPr id="68" name="Rectangle 100"/>
            <p:cNvSpPr>
              <a:spLocks noChangeArrowheads="1"/>
            </p:cNvSpPr>
            <p:nvPr/>
          </p:nvSpPr>
          <p:spPr bwMode="auto">
            <a:xfrm>
              <a:off x="4221" y="1022"/>
              <a:ext cx="598" cy="45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grpSp>
          <p:nvGrpSpPr>
            <p:cNvPr id="69" name="Group 101"/>
            <p:cNvGrpSpPr>
              <a:grpSpLocks/>
            </p:cNvGrpSpPr>
            <p:nvPr/>
          </p:nvGrpSpPr>
          <p:grpSpPr bwMode="auto">
            <a:xfrm>
              <a:off x="4747" y="994"/>
              <a:ext cx="581" cy="134"/>
              <a:chOff x="614" y="2568"/>
              <a:chExt cx="725" cy="139"/>
            </a:xfrm>
          </p:grpSpPr>
          <p:sp>
            <p:nvSpPr>
              <p:cNvPr id="90" name="AutoShape 102"/>
              <p:cNvSpPr>
                <a:spLocks noChangeArrowheads="1"/>
              </p:cNvSpPr>
              <p:nvPr/>
            </p:nvSpPr>
            <p:spPr bwMode="auto">
              <a:xfrm>
                <a:off x="611" y="2567"/>
                <a:ext cx="730" cy="139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  <p:sp>
            <p:nvSpPr>
              <p:cNvPr id="91" name="AutoShape 103"/>
              <p:cNvSpPr>
                <a:spLocks noChangeArrowheads="1"/>
              </p:cNvSpPr>
              <p:nvPr/>
            </p:nvSpPr>
            <p:spPr bwMode="auto">
              <a:xfrm>
                <a:off x="628" y="2582"/>
                <a:ext cx="696" cy="108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</p:grpSp>
        <p:sp>
          <p:nvSpPr>
            <p:cNvPr id="70" name="Rectangle 104"/>
            <p:cNvSpPr>
              <a:spLocks noChangeArrowheads="1"/>
            </p:cNvSpPr>
            <p:nvPr/>
          </p:nvSpPr>
          <p:spPr bwMode="auto">
            <a:xfrm>
              <a:off x="4214" y="1356"/>
              <a:ext cx="598" cy="45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71" name="Rectangle 105"/>
            <p:cNvSpPr>
              <a:spLocks noChangeArrowheads="1"/>
            </p:cNvSpPr>
            <p:nvPr/>
          </p:nvSpPr>
          <p:spPr bwMode="auto">
            <a:xfrm>
              <a:off x="4227" y="1653"/>
              <a:ext cx="598" cy="52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grpSp>
          <p:nvGrpSpPr>
            <p:cNvPr id="72" name="Group 106"/>
            <p:cNvGrpSpPr>
              <a:grpSpLocks/>
            </p:cNvGrpSpPr>
            <p:nvPr/>
          </p:nvGrpSpPr>
          <p:grpSpPr bwMode="auto">
            <a:xfrm>
              <a:off x="4735" y="1627"/>
              <a:ext cx="582" cy="151"/>
              <a:chOff x="614" y="2568"/>
              <a:chExt cx="725" cy="139"/>
            </a:xfrm>
          </p:grpSpPr>
          <p:sp>
            <p:nvSpPr>
              <p:cNvPr id="88" name="AutoShape 107"/>
              <p:cNvSpPr>
                <a:spLocks noChangeArrowheads="1"/>
              </p:cNvSpPr>
              <p:nvPr/>
            </p:nvSpPr>
            <p:spPr bwMode="auto">
              <a:xfrm>
                <a:off x="618" y="2571"/>
                <a:ext cx="720" cy="137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  <p:sp>
            <p:nvSpPr>
              <p:cNvPr id="89" name="AutoShape 108"/>
              <p:cNvSpPr>
                <a:spLocks noChangeArrowheads="1"/>
              </p:cNvSpPr>
              <p:nvPr/>
            </p:nvSpPr>
            <p:spPr bwMode="auto">
              <a:xfrm>
                <a:off x="635" y="2585"/>
                <a:ext cx="687" cy="109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</p:grpSp>
        <p:sp>
          <p:nvSpPr>
            <p:cNvPr id="73" name="Freeform 109"/>
            <p:cNvSpPr>
              <a:spLocks/>
            </p:cNvSpPr>
            <p:nvPr/>
          </p:nvSpPr>
          <p:spPr bwMode="auto">
            <a:xfrm>
              <a:off x="5288" y="1354"/>
              <a:ext cx="263" cy="188"/>
            </a:xfrm>
            <a:custGeom>
              <a:avLst/>
              <a:gdLst>
                <a:gd name="T0" fmla="*/ 2 w 328"/>
                <a:gd name="T1" fmla="*/ 0 h 226"/>
                <a:gd name="T2" fmla="*/ 14 w 328"/>
                <a:gd name="T3" fmla="*/ 10 h 226"/>
                <a:gd name="T4" fmla="*/ 14 w 328"/>
                <a:gd name="T5" fmla="*/ 17 h 226"/>
                <a:gd name="T6" fmla="*/ 0 w 328"/>
                <a:gd name="T7" fmla="*/ 7 h 226"/>
                <a:gd name="T8" fmla="*/ 2 w 328"/>
                <a:gd name="T9" fmla="*/ 0 h 2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8" h="226">
                  <a:moveTo>
                    <a:pt x="4" y="0"/>
                  </a:moveTo>
                  <a:cubicBezTo>
                    <a:pt x="60" y="10"/>
                    <a:pt x="182" y="74"/>
                    <a:pt x="328" y="128"/>
                  </a:cubicBezTo>
                  <a:cubicBezTo>
                    <a:pt x="326" y="162"/>
                    <a:pt x="326" y="158"/>
                    <a:pt x="326" y="226"/>
                  </a:cubicBezTo>
                  <a:cubicBezTo>
                    <a:pt x="326" y="226"/>
                    <a:pt x="169" y="155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grpSp>
          <p:nvGrpSpPr>
            <p:cNvPr id="74" name="Group 110"/>
            <p:cNvGrpSpPr>
              <a:grpSpLocks/>
            </p:cNvGrpSpPr>
            <p:nvPr/>
          </p:nvGrpSpPr>
          <p:grpSpPr bwMode="auto">
            <a:xfrm>
              <a:off x="4739" y="1327"/>
              <a:ext cx="582" cy="139"/>
              <a:chOff x="614" y="2568"/>
              <a:chExt cx="725" cy="139"/>
            </a:xfrm>
          </p:grpSpPr>
          <p:sp>
            <p:nvSpPr>
              <p:cNvPr id="86" name="AutoShape 111"/>
              <p:cNvSpPr>
                <a:spLocks noChangeArrowheads="1"/>
              </p:cNvSpPr>
              <p:nvPr/>
            </p:nvSpPr>
            <p:spPr bwMode="auto">
              <a:xfrm>
                <a:off x="613" y="2568"/>
                <a:ext cx="728" cy="141"/>
              </a:xfrm>
              <a:prstGeom prst="roundRect">
                <a:avLst>
                  <a:gd name="adj" fmla="val 50000"/>
                </a:avLst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  <p:sp>
            <p:nvSpPr>
              <p:cNvPr id="87" name="AutoShape 112"/>
              <p:cNvSpPr>
                <a:spLocks noChangeArrowheads="1"/>
              </p:cNvSpPr>
              <p:nvPr/>
            </p:nvSpPr>
            <p:spPr bwMode="auto">
              <a:xfrm>
                <a:off x="630" y="2582"/>
                <a:ext cx="695" cy="111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0000FF"/>
                  </a:gs>
                  <a:gs pos="50000">
                    <a:srgbClr val="99CCFF"/>
                  </a:gs>
                  <a:gs pos="100000">
                    <a:srgbClr val="0000FF"/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SzPct val="100000"/>
                  <a:buFont typeface="Wingdings" panose="05000000000000000000" pitchFamily="2" charset="2"/>
                  <a:buChar char="§"/>
                  <a:defRPr sz="32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1pPr>
                <a:lvl2pPr marL="742950" indent="-285750">
                  <a:lnSpc>
                    <a:spcPct val="85000"/>
                  </a:lnSpc>
                  <a:spcBef>
                    <a:spcPct val="20000"/>
                  </a:spcBef>
                  <a:buClr>
                    <a:srgbClr val="000099"/>
                  </a:buClr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Gill Sans MT" panose="020B0502020104020203" pitchFamily="34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ClrTx/>
                  <a:buSzTx/>
                  <a:buFontTx/>
                  <a:buNone/>
                </a:pPr>
                <a:endParaRPr lang="en-US" altLang="ko-KR" sz="1600">
                  <a:latin typeface="+mj-ea"/>
                  <a:ea typeface="+mj-ea"/>
                </a:endParaRPr>
              </a:p>
            </p:txBody>
          </p:sp>
        </p:grpSp>
        <p:sp>
          <p:nvSpPr>
            <p:cNvPr id="75" name="Rectangle 113"/>
            <p:cNvSpPr>
              <a:spLocks noChangeArrowheads="1"/>
            </p:cNvSpPr>
            <p:nvPr/>
          </p:nvSpPr>
          <p:spPr bwMode="auto">
            <a:xfrm>
              <a:off x="5249" y="429"/>
              <a:ext cx="67" cy="2292"/>
            </a:xfrm>
            <a:prstGeom prst="rect">
              <a:avLst/>
            </a:prstGeom>
            <a:gradFill rotWithShape="1">
              <a:gsLst>
                <a:gs pos="0">
                  <a:srgbClr val="333333"/>
                </a:gs>
                <a:gs pos="50000">
                  <a:srgbClr val="DDDDDD"/>
                </a:gs>
                <a:gs pos="100000">
                  <a:srgbClr val="333333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76" name="Freeform 114"/>
            <p:cNvSpPr>
              <a:spLocks/>
            </p:cNvSpPr>
            <p:nvPr/>
          </p:nvSpPr>
          <p:spPr bwMode="auto">
            <a:xfrm>
              <a:off x="5312" y="1007"/>
              <a:ext cx="237" cy="213"/>
            </a:xfrm>
            <a:custGeom>
              <a:avLst/>
              <a:gdLst>
                <a:gd name="T0" fmla="*/ 2 w 296"/>
                <a:gd name="T1" fmla="*/ 0 h 256"/>
                <a:gd name="T2" fmla="*/ 14 w 296"/>
                <a:gd name="T3" fmla="*/ 10 h 256"/>
                <a:gd name="T4" fmla="*/ 14 w 296"/>
                <a:gd name="T5" fmla="*/ 19 h 256"/>
                <a:gd name="T6" fmla="*/ 0 w 296"/>
                <a:gd name="T7" fmla="*/ 7 h 256"/>
                <a:gd name="T8" fmla="*/ 2 w 296"/>
                <a:gd name="T9" fmla="*/ 0 h 2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96" h="256">
                  <a:moveTo>
                    <a:pt x="4" y="0"/>
                  </a:moveTo>
                  <a:cubicBezTo>
                    <a:pt x="55" y="10"/>
                    <a:pt x="144" y="68"/>
                    <a:pt x="292" y="144"/>
                  </a:cubicBezTo>
                  <a:cubicBezTo>
                    <a:pt x="290" y="178"/>
                    <a:pt x="296" y="188"/>
                    <a:pt x="296" y="256"/>
                  </a:cubicBezTo>
                  <a:cubicBezTo>
                    <a:pt x="296" y="256"/>
                    <a:pt x="160" y="176"/>
                    <a:pt x="0" y="100"/>
                  </a:cubicBezTo>
                  <a:cubicBezTo>
                    <a:pt x="0" y="48"/>
                    <a:pt x="4" y="17"/>
                    <a:pt x="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7" name="Freeform 115"/>
            <p:cNvSpPr>
              <a:spLocks/>
            </p:cNvSpPr>
            <p:nvPr/>
          </p:nvSpPr>
          <p:spPr bwMode="auto">
            <a:xfrm>
              <a:off x="5315" y="680"/>
              <a:ext cx="244" cy="240"/>
            </a:xfrm>
            <a:custGeom>
              <a:avLst/>
              <a:gdLst>
                <a:gd name="T0" fmla="*/ 0 w 304"/>
                <a:gd name="T1" fmla="*/ 0 h 288"/>
                <a:gd name="T2" fmla="*/ 14 w 304"/>
                <a:gd name="T3" fmla="*/ 13 h 288"/>
                <a:gd name="T4" fmla="*/ 13 w 304"/>
                <a:gd name="T5" fmla="*/ 23 h 288"/>
                <a:gd name="T6" fmla="*/ 2 w 304"/>
                <a:gd name="T7" fmla="*/ 10 h 288"/>
                <a:gd name="T8" fmla="*/ 0 w 304"/>
                <a:gd name="T9" fmla="*/ 0 h 2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4" h="288">
                  <a:moveTo>
                    <a:pt x="0" y="0"/>
                  </a:moveTo>
                  <a:cubicBezTo>
                    <a:pt x="51" y="10"/>
                    <a:pt x="148" y="76"/>
                    <a:pt x="304" y="164"/>
                  </a:cubicBezTo>
                  <a:cubicBezTo>
                    <a:pt x="302" y="198"/>
                    <a:pt x="284" y="220"/>
                    <a:pt x="284" y="288"/>
                  </a:cubicBezTo>
                  <a:cubicBezTo>
                    <a:pt x="284" y="288"/>
                    <a:pt x="163" y="179"/>
                    <a:pt x="8" y="124"/>
                  </a:cubicBezTo>
                  <a:cubicBezTo>
                    <a:pt x="8" y="72"/>
                    <a:pt x="0" y="17"/>
                    <a:pt x="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92929"/>
                </a:gs>
                <a:gs pos="100000">
                  <a:srgbClr val="808080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8" name="Oval 116"/>
            <p:cNvSpPr>
              <a:spLocks noChangeArrowheads="1"/>
            </p:cNvSpPr>
            <p:nvPr/>
          </p:nvSpPr>
          <p:spPr bwMode="auto">
            <a:xfrm>
              <a:off x="5518" y="2610"/>
              <a:ext cx="47" cy="96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79" name="Freeform 117"/>
            <p:cNvSpPr>
              <a:spLocks/>
            </p:cNvSpPr>
            <p:nvPr/>
          </p:nvSpPr>
          <p:spPr bwMode="auto">
            <a:xfrm>
              <a:off x="5302" y="2614"/>
              <a:ext cx="245" cy="200"/>
            </a:xfrm>
            <a:custGeom>
              <a:avLst/>
              <a:gdLst>
                <a:gd name="T0" fmla="*/ 0 w 306"/>
                <a:gd name="T1" fmla="*/ 9 h 240"/>
                <a:gd name="T2" fmla="*/ 2 w 306"/>
                <a:gd name="T3" fmla="*/ 19 h 240"/>
                <a:gd name="T4" fmla="*/ 14 w 306"/>
                <a:gd name="T5" fmla="*/ 9 h 240"/>
                <a:gd name="T6" fmla="*/ 14 w 306"/>
                <a:gd name="T7" fmla="*/ 0 h 240"/>
                <a:gd name="T8" fmla="*/ 0 w 306"/>
                <a:gd name="T9" fmla="*/ 9 h 2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240">
                  <a:moveTo>
                    <a:pt x="0" y="106"/>
                  </a:moveTo>
                  <a:lnTo>
                    <a:pt x="2" y="240"/>
                  </a:lnTo>
                  <a:lnTo>
                    <a:pt x="306" y="110"/>
                  </a:lnTo>
                  <a:lnTo>
                    <a:pt x="300" y="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0" name="AutoShape 118"/>
            <p:cNvSpPr>
              <a:spLocks noChangeArrowheads="1"/>
            </p:cNvSpPr>
            <p:nvPr/>
          </p:nvSpPr>
          <p:spPr bwMode="auto">
            <a:xfrm>
              <a:off x="4140" y="2677"/>
              <a:ext cx="1196" cy="148"/>
            </a:xfrm>
            <a:prstGeom prst="roundRect">
              <a:avLst>
                <a:gd name="adj" fmla="val 50000"/>
              </a:avLst>
            </a:prstGeom>
            <a:solidFill>
              <a:srgbClr val="DDDDD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81" name="AutoShape 119"/>
            <p:cNvSpPr>
              <a:spLocks noChangeArrowheads="1"/>
            </p:cNvSpPr>
            <p:nvPr/>
          </p:nvSpPr>
          <p:spPr bwMode="auto">
            <a:xfrm>
              <a:off x="4207" y="2714"/>
              <a:ext cx="1069" cy="82"/>
            </a:xfrm>
            <a:prstGeom prst="roundRect">
              <a:avLst>
                <a:gd name="adj" fmla="val 50000"/>
              </a:avLst>
            </a:prstGeom>
            <a:gradFill rotWithShape="1">
              <a:gsLst>
                <a:gs pos="0">
                  <a:schemeClr val="tx2"/>
                </a:gs>
                <a:gs pos="100000">
                  <a:schemeClr val="bg2"/>
                </a:gs>
              </a:gsLst>
              <a:lin ang="0" scaled="1"/>
            </a:gra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82" name="Oval 120"/>
            <p:cNvSpPr>
              <a:spLocks noChangeArrowheads="1"/>
            </p:cNvSpPr>
            <p:nvPr/>
          </p:nvSpPr>
          <p:spPr bwMode="auto">
            <a:xfrm>
              <a:off x="4308" y="2380"/>
              <a:ext cx="155" cy="148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83" name="Oval 121"/>
            <p:cNvSpPr>
              <a:spLocks noChangeArrowheads="1"/>
            </p:cNvSpPr>
            <p:nvPr/>
          </p:nvSpPr>
          <p:spPr bwMode="auto">
            <a:xfrm>
              <a:off x="4483" y="2387"/>
              <a:ext cx="161" cy="14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800">
                <a:solidFill>
                  <a:srgbClr val="FF0000"/>
                </a:solidFill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84" name="Oval 122"/>
            <p:cNvSpPr>
              <a:spLocks noChangeArrowheads="1"/>
            </p:cNvSpPr>
            <p:nvPr/>
          </p:nvSpPr>
          <p:spPr bwMode="auto">
            <a:xfrm>
              <a:off x="4664" y="2380"/>
              <a:ext cx="155" cy="141"/>
            </a:xfrm>
            <a:prstGeom prst="ellipse">
              <a:avLst/>
            </a:prstGeom>
            <a:solidFill>
              <a:srgbClr val="33C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  <p:sp>
          <p:nvSpPr>
            <p:cNvPr id="85" name="Rectangle 123"/>
            <p:cNvSpPr>
              <a:spLocks noChangeArrowheads="1"/>
            </p:cNvSpPr>
            <p:nvPr/>
          </p:nvSpPr>
          <p:spPr bwMode="auto">
            <a:xfrm>
              <a:off x="5061" y="1838"/>
              <a:ext cx="87" cy="757"/>
            </a:xfrm>
            <a:prstGeom prst="rect">
              <a:avLst/>
            </a:prstGeom>
            <a:solidFill>
              <a:srgbClr val="29292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SzPct val="100000"/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1pPr>
              <a:lvl2pPr marL="742950" indent="-285750">
                <a:lnSpc>
                  <a:spcPct val="85000"/>
                </a:lnSpc>
                <a:spcBef>
                  <a:spcPct val="20000"/>
                </a:spcBef>
                <a:buClr>
                  <a:srgbClr val="000099"/>
                </a:buClr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Gill Sans MT" panose="020B0502020104020203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ko-KR" sz="1600">
                <a:latin typeface="+mj-ea"/>
                <a:ea typeface="+mj-ea"/>
              </a:endParaRPr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133350" y="819151"/>
            <a:ext cx="4200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클라이언트가 종료를 희망한다고 가정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95" name="내용 개체 틀 2"/>
          <p:cNvSpPr>
            <a:spLocks noGrp="1"/>
          </p:cNvSpPr>
          <p:nvPr>
            <p:ph idx="1"/>
          </p:nvPr>
        </p:nvSpPr>
        <p:spPr>
          <a:xfrm>
            <a:off x="8658997" y="2063393"/>
            <a:ext cx="3540215" cy="4318794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앞서 그림에서 왜 서버는 클라이언트에게 </a:t>
            </a:r>
            <a:r>
              <a:rPr lang="en-US" altLang="ko-KR" sz="2400" dirty="0" smtClean="0"/>
              <a:t>FIN     </a:t>
            </a:r>
            <a:r>
              <a:rPr lang="ko-KR" altLang="en-US" sz="2400" dirty="0" smtClean="0"/>
              <a:t>세그먼트를 보내는 걸까</a:t>
            </a:r>
            <a:r>
              <a:rPr lang="en-US" altLang="ko-KR" sz="2400" dirty="0" smtClean="0"/>
              <a:t>?</a:t>
            </a:r>
          </a:p>
          <a:p>
            <a:pPr lvl="1"/>
            <a:r>
              <a:rPr lang="ko-KR" altLang="en-US" sz="2000" dirty="0" smtClean="0"/>
              <a:t>이는 서버가 더 이상 보낼 데이터가 없으므로 연결을 종료해도 좋다는 의미이다</a:t>
            </a:r>
            <a:r>
              <a:rPr lang="en-US" altLang="ko-KR" sz="2000" dirty="0" smtClean="0"/>
              <a:t>.</a:t>
            </a:r>
          </a:p>
          <a:p>
            <a:pPr lvl="1"/>
            <a:r>
              <a:rPr lang="ko-KR" altLang="en-US" sz="2000" dirty="0" smtClean="0"/>
              <a:t>만일</a:t>
            </a:r>
            <a:r>
              <a:rPr lang="en-US" altLang="ko-KR" sz="2000" dirty="0" smtClean="0"/>
              <a:t>, </a:t>
            </a:r>
            <a:r>
              <a:rPr lang="ko-KR" altLang="en-US" sz="2000" dirty="0" smtClean="0">
                <a:solidFill>
                  <a:srgbClr val="00FFFF"/>
                </a:solidFill>
              </a:rPr>
              <a:t>서버가 아직          클라이언트에게 보낼      데이터가 있었다면</a:t>
            </a:r>
            <a:r>
              <a:rPr lang="en-US" altLang="ko-KR" sz="2000" dirty="0" smtClean="0">
                <a:solidFill>
                  <a:srgbClr val="00FFFF"/>
                </a:solidFill>
              </a:rPr>
              <a:t>,        </a:t>
            </a:r>
            <a:r>
              <a:rPr lang="ko-KR" altLang="en-US" sz="2000" dirty="0" smtClean="0">
                <a:solidFill>
                  <a:srgbClr val="00FFFF"/>
                </a:solidFill>
              </a:rPr>
              <a:t>그 데이터를 보내고        연결을 종료한다</a:t>
            </a:r>
            <a:r>
              <a:rPr lang="en-US" altLang="ko-KR" sz="2000" dirty="0" smtClean="0"/>
              <a:t>.</a:t>
            </a:r>
          </a:p>
          <a:p>
            <a:endParaRPr lang="en-US" altLang="ko-KR" sz="2400" dirty="0" smtClean="0"/>
          </a:p>
        </p:txBody>
      </p:sp>
      <p:cxnSp>
        <p:nvCxnSpPr>
          <p:cNvPr id="97" name="직선 화살표 연결선 96"/>
          <p:cNvCxnSpPr/>
          <p:nvPr/>
        </p:nvCxnSpPr>
        <p:spPr>
          <a:xfrm flipH="1" flipV="1">
            <a:off x="3238500" y="5791200"/>
            <a:ext cx="1460501" cy="5482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4699001" y="6164818"/>
            <a:ext cx="239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ACK </a:t>
            </a:r>
            <a:r>
              <a:rPr lang="ko-KR" altLang="en-US" dirty="0" smtClean="0"/>
              <a:t>손실 고려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055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만약 소켓과 관계 없는 세그먼트를 수신한다면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/>
              <a:t>TCP</a:t>
            </a:r>
          </a:p>
          <a:p>
            <a:pPr lvl="1"/>
            <a:r>
              <a:rPr lang="ko-KR" altLang="en-US" sz="2800" dirty="0" smtClean="0"/>
              <a:t>만약 관계없는 목적지 포트 번호를 가진 </a:t>
            </a:r>
            <a:r>
              <a:rPr lang="en-US" altLang="ko-KR" sz="2800" dirty="0" smtClean="0"/>
              <a:t>TCP SYN </a:t>
            </a:r>
            <a:r>
              <a:rPr lang="ko-KR" altLang="en-US" sz="2800" dirty="0" smtClean="0"/>
              <a:t>패킷 수신 시</a:t>
            </a:r>
            <a:r>
              <a:rPr lang="en-US" altLang="ko-KR" sz="2800" dirty="0" smtClean="0"/>
              <a:t>…</a:t>
            </a:r>
          </a:p>
          <a:p>
            <a:pPr lvl="1"/>
            <a:r>
              <a:rPr lang="ko-KR" altLang="en-US" sz="2800" dirty="0" smtClean="0"/>
              <a:t>수신 호스트는 출발지에 특별한 </a:t>
            </a:r>
            <a:r>
              <a:rPr lang="en-US" altLang="ko-KR" sz="2800" dirty="0" smtClean="0">
                <a:solidFill>
                  <a:srgbClr val="00FFFF"/>
                </a:solidFill>
              </a:rPr>
              <a:t>RST </a:t>
            </a:r>
            <a:r>
              <a:rPr lang="ko-KR" altLang="en-US" sz="2800" dirty="0" smtClean="0">
                <a:solidFill>
                  <a:srgbClr val="00FFFF"/>
                </a:solidFill>
              </a:rPr>
              <a:t>세그먼트</a:t>
            </a:r>
            <a:r>
              <a:rPr lang="ko-KR" altLang="en-US" sz="2800" dirty="0" smtClean="0"/>
              <a:t>를 보낸다</a:t>
            </a:r>
            <a:r>
              <a:rPr lang="en-US" altLang="ko-KR" sz="2800" dirty="0" smtClean="0"/>
              <a:t>. (RST bit = 1)</a:t>
            </a:r>
          </a:p>
          <a:p>
            <a:pPr lvl="2"/>
            <a:r>
              <a:rPr lang="ko-KR" altLang="en-US" sz="2400" dirty="0" smtClean="0"/>
              <a:t>이는 </a:t>
            </a:r>
            <a:r>
              <a:rPr lang="ko-KR" altLang="en-US" sz="2400" dirty="0" err="1" smtClean="0"/>
              <a:t>출발지에게</a:t>
            </a:r>
            <a:r>
              <a:rPr lang="ko-KR" altLang="en-US" sz="2400" dirty="0" smtClean="0"/>
              <a:t> 그 세그먼트에 대한 소켓을 가지고 있지 않으니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재전송하지 말 것을 뜻함</a:t>
            </a:r>
            <a:r>
              <a:rPr lang="en-US" altLang="ko-KR" sz="2400" dirty="0" smtClean="0"/>
              <a:t>.</a:t>
            </a:r>
            <a:endParaRPr lang="en-US" altLang="ko-KR" sz="2400" dirty="0"/>
          </a:p>
          <a:p>
            <a:endParaRPr lang="en-US" altLang="ko-KR" sz="3200" dirty="0" smtClean="0"/>
          </a:p>
          <a:p>
            <a:r>
              <a:rPr lang="en-US" altLang="ko-KR" sz="3200" dirty="0" smtClean="0"/>
              <a:t>UDP</a:t>
            </a:r>
          </a:p>
          <a:p>
            <a:pPr lvl="1"/>
            <a:r>
              <a:rPr lang="en-US" altLang="ko-KR" sz="2800" dirty="0" smtClean="0"/>
              <a:t>ICMP</a:t>
            </a:r>
            <a:r>
              <a:rPr lang="ko-KR" altLang="en-US" sz="2800" dirty="0" smtClean="0"/>
              <a:t>라는 특별한 데이터 그램을 전송한다</a:t>
            </a:r>
            <a:r>
              <a:rPr lang="en-US" altLang="ko-KR" sz="2800" dirty="0" smtClean="0"/>
              <a:t>.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DFA21-8AA3-469A-BCF7-669E273D2A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21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Pub돋움체 Bold">
      <a:majorFont>
        <a:latin typeface="KoPub돋움체 Bold"/>
        <a:ea typeface="KoPub돋움체 Bold"/>
        <a:cs typeface=""/>
      </a:majorFont>
      <a:minorFont>
        <a:latin typeface="KoPub돋움체 Bold"/>
        <a:ea typeface="KoPub돋움체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1665</TotalTime>
  <Words>1187</Words>
  <Application>Microsoft Office PowerPoint</Application>
  <PresentationFormat>와이드스크린</PresentationFormat>
  <Paragraphs>365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Cambria Math</vt:lpstr>
      <vt:lpstr>Times New Roman</vt:lpstr>
      <vt:lpstr>MS PGothic</vt:lpstr>
      <vt:lpstr>Tahoma</vt:lpstr>
      <vt:lpstr>KoPub돋움체 Bold</vt:lpstr>
      <vt:lpstr>맑은 고딕</vt:lpstr>
      <vt:lpstr>Arial</vt:lpstr>
      <vt:lpstr>Symbol</vt:lpstr>
      <vt:lpstr>Office 테마</vt:lpstr>
      <vt:lpstr>TCP(Transmission Control Protocol) ②</vt:lpstr>
      <vt:lpstr>흐름 제어(Flow Control)</vt:lpstr>
      <vt:lpstr>흐름 제어의 필요성</vt:lpstr>
      <vt:lpstr>수신 측 흐름 제어 action</vt:lpstr>
      <vt:lpstr>앞서 흐름 제어 방법의 문제점</vt:lpstr>
      <vt:lpstr>TCP 연결 관리</vt:lpstr>
      <vt:lpstr>(초기) 연결 설정 시나리오</vt:lpstr>
      <vt:lpstr>연결 종료(FIN) 시나리오</vt:lpstr>
      <vt:lpstr>만약 소켓과 관계 없는 세그먼트를 수신한다면?</vt:lpstr>
      <vt:lpstr>혼잡 제어에 대한 접근법</vt:lpstr>
      <vt:lpstr>Congestion Collapse</vt:lpstr>
      <vt:lpstr>혼잡 제어에 대한 접근법</vt:lpstr>
      <vt:lpstr>AIMD 접근법 </vt:lpstr>
      <vt:lpstr>AIMD 접근법</vt:lpstr>
      <vt:lpstr>TCP 혼잡 제어</vt:lpstr>
      <vt:lpstr>Quiz.</vt:lpstr>
      <vt:lpstr>TCP Tahoe (1988)</vt:lpstr>
      <vt:lpstr>TCP Tahoe (1988)</vt:lpstr>
      <vt:lpstr>TCP Reno (1990)</vt:lpstr>
      <vt:lpstr>TCP Tahoe vs Reno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Pipe-lined ARQ Protocol</dc:title>
  <dc:creator>김예찬</dc:creator>
  <cp:lastModifiedBy>김예찬</cp:lastModifiedBy>
  <cp:revision>259</cp:revision>
  <cp:lastPrinted>2018-11-14T02:12:33Z</cp:lastPrinted>
  <dcterms:created xsi:type="dcterms:W3CDTF">2018-11-12T04:45:17Z</dcterms:created>
  <dcterms:modified xsi:type="dcterms:W3CDTF">2018-12-01T10:46:29Z</dcterms:modified>
</cp:coreProperties>
</file>

<file path=docProps/thumbnail.jpeg>
</file>